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52" r:id="rId1"/>
  </p:sldMasterIdLst>
  <p:notesMasterIdLst>
    <p:notesMasterId r:id="rId36"/>
  </p:notesMasterIdLst>
  <p:handoutMasterIdLst>
    <p:handoutMasterId r:id="rId37"/>
  </p:handoutMasterIdLst>
  <p:sldIdLst>
    <p:sldId id="420" r:id="rId2"/>
    <p:sldId id="734" r:id="rId3"/>
    <p:sldId id="735" r:id="rId4"/>
    <p:sldId id="737" r:id="rId5"/>
    <p:sldId id="738" r:id="rId6"/>
    <p:sldId id="731" r:id="rId7"/>
    <p:sldId id="732" r:id="rId8"/>
    <p:sldId id="706" r:id="rId9"/>
    <p:sldId id="707" r:id="rId10"/>
    <p:sldId id="660" r:id="rId11"/>
    <p:sldId id="736" r:id="rId12"/>
    <p:sldId id="664" r:id="rId13"/>
    <p:sldId id="665" r:id="rId14"/>
    <p:sldId id="666" r:id="rId15"/>
    <p:sldId id="668" r:id="rId16"/>
    <p:sldId id="669" r:id="rId17"/>
    <p:sldId id="671" r:id="rId18"/>
    <p:sldId id="672" r:id="rId19"/>
    <p:sldId id="673" r:id="rId20"/>
    <p:sldId id="739" r:id="rId21"/>
    <p:sldId id="746" r:id="rId22"/>
    <p:sldId id="740" r:id="rId23"/>
    <p:sldId id="741" r:id="rId24"/>
    <p:sldId id="742" r:id="rId25"/>
    <p:sldId id="743" r:id="rId26"/>
    <p:sldId id="744" r:id="rId27"/>
    <p:sldId id="745" r:id="rId28"/>
    <p:sldId id="747" r:id="rId29"/>
    <p:sldId id="750" r:id="rId30"/>
    <p:sldId id="749" r:id="rId31"/>
    <p:sldId id="751" r:id="rId32"/>
    <p:sldId id="692" r:id="rId33"/>
    <p:sldId id="527" r:id="rId34"/>
    <p:sldId id="748" r:id="rId35"/>
  </p:sldIdLst>
  <p:sldSz cx="11520488" cy="8640763"/>
  <p:notesSz cx="6797675" cy="9872663"/>
  <p:defaultTextStyle>
    <a:defPPr>
      <a:defRPr lang="en-AU"/>
    </a:defPPr>
    <a:lvl1pPr algn="l" rtl="0" eaLnBrk="0" fontAlgn="base" hangingPunct="0">
      <a:spcBef>
        <a:spcPct val="0"/>
      </a:spcBef>
      <a:spcAft>
        <a:spcPct val="0"/>
      </a:spcAft>
      <a:defRPr sz="3000" kern="1200">
        <a:solidFill>
          <a:schemeClr val="bg1"/>
        </a:solidFill>
        <a:latin typeface="Times New Roman" panose="02020603050405020304" pitchFamily="18" charset="0"/>
        <a:ea typeface="+mn-ea"/>
        <a:cs typeface="+mn-cs"/>
      </a:defRPr>
    </a:lvl1pPr>
    <a:lvl2pPr marL="455613" indent="1588" algn="l" rtl="0" eaLnBrk="0" fontAlgn="base" hangingPunct="0">
      <a:spcBef>
        <a:spcPct val="0"/>
      </a:spcBef>
      <a:spcAft>
        <a:spcPct val="0"/>
      </a:spcAft>
      <a:defRPr sz="3000" kern="1200">
        <a:solidFill>
          <a:schemeClr val="bg1"/>
        </a:solidFill>
        <a:latin typeface="Times New Roman" panose="02020603050405020304" pitchFamily="18" charset="0"/>
        <a:ea typeface="+mn-ea"/>
        <a:cs typeface="+mn-cs"/>
      </a:defRPr>
    </a:lvl2pPr>
    <a:lvl3pPr marL="912813" indent="1588" algn="l" rtl="0" eaLnBrk="0" fontAlgn="base" hangingPunct="0">
      <a:spcBef>
        <a:spcPct val="0"/>
      </a:spcBef>
      <a:spcAft>
        <a:spcPct val="0"/>
      </a:spcAft>
      <a:defRPr sz="3000" kern="1200">
        <a:solidFill>
          <a:schemeClr val="bg1"/>
        </a:solidFill>
        <a:latin typeface="Times New Roman" panose="02020603050405020304" pitchFamily="18" charset="0"/>
        <a:ea typeface="+mn-ea"/>
        <a:cs typeface="+mn-cs"/>
      </a:defRPr>
    </a:lvl3pPr>
    <a:lvl4pPr marL="1370013" indent="1588" algn="l" rtl="0" eaLnBrk="0" fontAlgn="base" hangingPunct="0">
      <a:spcBef>
        <a:spcPct val="0"/>
      </a:spcBef>
      <a:spcAft>
        <a:spcPct val="0"/>
      </a:spcAft>
      <a:defRPr sz="3000" kern="1200">
        <a:solidFill>
          <a:schemeClr val="bg1"/>
        </a:solidFill>
        <a:latin typeface="Times New Roman" panose="02020603050405020304" pitchFamily="18" charset="0"/>
        <a:ea typeface="+mn-ea"/>
        <a:cs typeface="+mn-cs"/>
      </a:defRPr>
    </a:lvl4pPr>
    <a:lvl5pPr marL="1827213" indent="1588" algn="l" rtl="0" eaLnBrk="0" fontAlgn="base" hangingPunct="0">
      <a:spcBef>
        <a:spcPct val="0"/>
      </a:spcBef>
      <a:spcAft>
        <a:spcPct val="0"/>
      </a:spcAft>
      <a:defRPr sz="3000" kern="1200">
        <a:solidFill>
          <a:schemeClr val="bg1"/>
        </a:solidFill>
        <a:latin typeface="Times New Roman" panose="02020603050405020304" pitchFamily="18" charset="0"/>
        <a:ea typeface="+mn-ea"/>
        <a:cs typeface="+mn-cs"/>
      </a:defRPr>
    </a:lvl5pPr>
    <a:lvl6pPr marL="2286000" algn="l" defTabSz="914400" rtl="0" eaLnBrk="1" latinLnBrk="0" hangingPunct="1">
      <a:defRPr sz="3000" kern="1200">
        <a:solidFill>
          <a:schemeClr val="bg1"/>
        </a:solidFill>
        <a:latin typeface="Times New Roman" panose="02020603050405020304" pitchFamily="18" charset="0"/>
        <a:ea typeface="+mn-ea"/>
        <a:cs typeface="+mn-cs"/>
      </a:defRPr>
    </a:lvl6pPr>
    <a:lvl7pPr marL="2743200" algn="l" defTabSz="914400" rtl="0" eaLnBrk="1" latinLnBrk="0" hangingPunct="1">
      <a:defRPr sz="3000" kern="1200">
        <a:solidFill>
          <a:schemeClr val="bg1"/>
        </a:solidFill>
        <a:latin typeface="Times New Roman" panose="02020603050405020304" pitchFamily="18" charset="0"/>
        <a:ea typeface="+mn-ea"/>
        <a:cs typeface="+mn-cs"/>
      </a:defRPr>
    </a:lvl7pPr>
    <a:lvl8pPr marL="3200400" algn="l" defTabSz="914400" rtl="0" eaLnBrk="1" latinLnBrk="0" hangingPunct="1">
      <a:defRPr sz="3000" kern="1200">
        <a:solidFill>
          <a:schemeClr val="bg1"/>
        </a:solidFill>
        <a:latin typeface="Times New Roman" panose="02020603050405020304" pitchFamily="18" charset="0"/>
        <a:ea typeface="+mn-ea"/>
        <a:cs typeface="+mn-cs"/>
      </a:defRPr>
    </a:lvl8pPr>
    <a:lvl9pPr marL="3657600" algn="l" defTabSz="914400" rtl="0" eaLnBrk="1" latinLnBrk="0" hangingPunct="1">
      <a:defRPr sz="30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630" userDrawn="1">
          <p15:clr>
            <a:srgbClr val="A4A3A4"/>
          </p15:clr>
        </p15:guide>
        <p15:guide id="2" pos="362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6600"/>
    <a:srgbClr val="FFCC66"/>
    <a:srgbClr val="003399"/>
    <a:srgbClr val="00156C"/>
    <a:srgbClr val="0033CC"/>
    <a:srgbClr val="0066CC"/>
    <a:srgbClr val="FFFF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2" autoAdjust="0"/>
    <p:restoredTop sz="82410" autoAdjust="0"/>
  </p:normalViewPr>
  <p:slideViewPr>
    <p:cSldViewPr>
      <p:cViewPr varScale="1">
        <p:scale>
          <a:sx n="89" d="100"/>
          <a:sy n="89" d="100"/>
        </p:scale>
        <p:origin x="270" y="90"/>
      </p:cViewPr>
      <p:guideLst>
        <p:guide orient="horz" pos="2630"/>
        <p:guide pos="36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928" y="102"/>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464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AU"/>
          </a:p>
        </p:txBody>
      </p:sp>
      <p:sp>
        <p:nvSpPr>
          <p:cNvPr id="41987" name="Rectangle 3"/>
          <p:cNvSpPr>
            <a:spLocks noGrp="1" noChangeArrowheads="1"/>
          </p:cNvSpPr>
          <p:nvPr>
            <p:ph type="dt" sz="quarter" idx="1"/>
          </p:nvPr>
        </p:nvSpPr>
        <p:spPr bwMode="auto">
          <a:xfrm>
            <a:off x="3851275" y="0"/>
            <a:ext cx="29464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AU"/>
          </a:p>
        </p:txBody>
      </p:sp>
      <p:sp>
        <p:nvSpPr>
          <p:cNvPr id="41988" name="Rectangle 4"/>
          <p:cNvSpPr>
            <a:spLocks noGrp="1" noChangeArrowheads="1"/>
          </p:cNvSpPr>
          <p:nvPr>
            <p:ph type="ftr" sz="quarter" idx="2"/>
          </p:nvPr>
        </p:nvSpPr>
        <p:spPr bwMode="auto">
          <a:xfrm>
            <a:off x="0" y="9369425"/>
            <a:ext cx="29464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AU"/>
          </a:p>
        </p:txBody>
      </p:sp>
      <p:sp>
        <p:nvSpPr>
          <p:cNvPr id="41989" name="Rectangle 5"/>
          <p:cNvSpPr>
            <a:spLocks noGrp="1" noChangeArrowheads="1"/>
          </p:cNvSpPr>
          <p:nvPr>
            <p:ph type="sldNum" sz="quarter" idx="3"/>
          </p:nvPr>
        </p:nvSpPr>
        <p:spPr bwMode="auto">
          <a:xfrm>
            <a:off x="3851275" y="9369425"/>
            <a:ext cx="29464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81FDD06-184E-4A67-800F-C3180F67ECBC}" type="slidenum">
              <a:rPr lang="en-AU" altLang="en-US"/>
              <a:pPr>
                <a:defRPr/>
              </a:pPr>
              <a:t>‹#›</a:t>
            </a:fld>
            <a:endParaRPr lang="en-AU" altLang="en-US"/>
          </a:p>
        </p:txBody>
      </p:sp>
    </p:spTree>
    <p:extLst>
      <p:ext uri="{BB962C8B-B14F-4D97-AF65-F5344CB8AC3E}">
        <p14:creationId xmlns:p14="http://schemas.microsoft.com/office/powerpoint/2010/main" val="3836774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63863" cy="53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AU"/>
          </a:p>
        </p:txBody>
      </p:sp>
      <p:sp>
        <p:nvSpPr>
          <p:cNvPr id="64515" name="Rectangle 3"/>
          <p:cNvSpPr>
            <a:spLocks noGrp="1" noChangeArrowheads="1"/>
          </p:cNvSpPr>
          <p:nvPr>
            <p:ph type="dt" idx="1"/>
          </p:nvPr>
        </p:nvSpPr>
        <p:spPr bwMode="auto">
          <a:xfrm>
            <a:off x="3822700" y="0"/>
            <a:ext cx="2963863" cy="53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AU"/>
          </a:p>
        </p:txBody>
      </p:sp>
      <p:sp>
        <p:nvSpPr>
          <p:cNvPr id="2052" name="Rectangle 4"/>
          <p:cNvSpPr>
            <a:spLocks noGrp="1" noRot="1" noChangeAspect="1" noChangeArrowheads="1" noTextEdit="1"/>
          </p:cNvSpPr>
          <p:nvPr>
            <p:ph type="sldImg" idx="2"/>
          </p:nvPr>
        </p:nvSpPr>
        <p:spPr bwMode="auto">
          <a:xfrm>
            <a:off x="950913" y="758825"/>
            <a:ext cx="4962525" cy="37226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936625" y="4708525"/>
            <a:ext cx="4991100" cy="440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64518" name="Rectangle 6"/>
          <p:cNvSpPr>
            <a:spLocks noGrp="1" noChangeArrowheads="1"/>
          </p:cNvSpPr>
          <p:nvPr>
            <p:ph type="ftr" sz="quarter" idx="4"/>
          </p:nvPr>
        </p:nvSpPr>
        <p:spPr bwMode="auto">
          <a:xfrm>
            <a:off x="0" y="9342438"/>
            <a:ext cx="2963863"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AU"/>
          </a:p>
        </p:txBody>
      </p:sp>
      <p:sp>
        <p:nvSpPr>
          <p:cNvPr id="64519" name="Rectangle 7"/>
          <p:cNvSpPr>
            <a:spLocks noGrp="1" noChangeArrowheads="1"/>
          </p:cNvSpPr>
          <p:nvPr>
            <p:ph type="sldNum" sz="quarter" idx="5"/>
          </p:nvPr>
        </p:nvSpPr>
        <p:spPr bwMode="auto">
          <a:xfrm>
            <a:off x="3822700" y="9342438"/>
            <a:ext cx="2963863"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80C0C21-A27D-4CD7-9647-B0DC0C81AAC0}" type="slidenum">
              <a:rPr lang="en-AU" altLang="en-US"/>
              <a:pPr>
                <a:defRPr/>
              </a:pPr>
              <a:t>‹#›</a:t>
            </a:fld>
            <a:endParaRPr lang="en-AU" altLang="en-US"/>
          </a:p>
        </p:txBody>
      </p:sp>
    </p:spTree>
    <p:extLst>
      <p:ext uri="{BB962C8B-B14F-4D97-AF65-F5344CB8AC3E}">
        <p14:creationId xmlns:p14="http://schemas.microsoft.com/office/powerpoint/2010/main" val="429149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imes New Roman" pitchFamily="18" charset="0"/>
        <a:ea typeface="+mn-ea"/>
        <a:cs typeface="+mn-cs"/>
      </a:defRPr>
    </a:lvl1pPr>
    <a:lvl2pPr marL="455613" algn="l" rtl="0" eaLnBrk="0" fontAlgn="base" hangingPunct="0">
      <a:spcBef>
        <a:spcPct val="30000"/>
      </a:spcBef>
      <a:spcAft>
        <a:spcPct val="0"/>
      </a:spcAft>
      <a:defRPr sz="1300" kern="1200">
        <a:solidFill>
          <a:schemeClr val="tx1"/>
        </a:solidFill>
        <a:latin typeface="Times New Roman" pitchFamily="18" charset="0"/>
        <a:ea typeface="+mn-ea"/>
        <a:cs typeface="+mn-cs"/>
      </a:defRPr>
    </a:lvl2pPr>
    <a:lvl3pPr marL="912813" algn="l" rtl="0" eaLnBrk="0" fontAlgn="base" hangingPunct="0">
      <a:spcBef>
        <a:spcPct val="30000"/>
      </a:spcBef>
      <a:spcAft>
        <a:spcPct val="0"/>
      </a:spcAft>
      <a:defRPr sz="1300" kern="1200">
        <a:solidFill>
          <a:schemeClr val="tx1"/>
        </a:solidFill>
        <a:latin typeface="Times New Roman" pitchFamily="18" charset="0"/>
        <a:ea typeface="+mn-ea"/>
        <a:cs typeface="+mn-cs"/>
      </a:defRPr>
    </a:lvl3pPr>
    <a:lvl4pPr marL="1370013" algn="l" rtl="0" eaLnBrk="0" fontAlgn="base" hangingPunct="0">
      <a:spcBef>
        <a:spcPct val="30000"/>
      </a:spcBef>
      <a:spcAft>
        <a:spcPct val="0"/>
      </a:spcAft>
      <a:defRPr sz="1300" kern="1200">
        <a:solidFill>
          <a:schemeClr val="tx1"/>
        </a:solidFill>
        <a:latin typeface="Times New Roman" pitchFamily="18" charset="0"/>
        <a:ea typeface="+mn-ea"/>
        <a:cs typeface="+mn-cs"/>
      </a:defRPr>
    </a:lvl4pPr>
    <a:lvl5pPr marL="1827213" algn="l" rtl="0" eaLnBrk="0" fontAlgn="base" hangingPunct="0">
      <a:spcBef>
        <a:spcPct val="30000"/>
      </a:spcBef>
      <a:spcAft>
        <a:spcPct val="0"/>
      </a:spcAft>
      <a:defRPr sz="1300" kern="1200">
        <a:solidFill>
          <a:schemeClr val="tx1"/>
        </a:solidFill>
        <a:latin typeface="Times New Roman" pitchFamily="18" charset="0"/>
        <a:ea typeface="+mn-ea"/>
        <a:cs typeface="+mn-cs"/>
      </a:defRPr>
    </a:lvl5pPr>
    <a:lvl6pPr marL="2285854" algn="l" defTabSz="914342" rtl="0" eaLnBrk="1" latinLnBrk="0" hangingPunct="1">
      <a:defRPr sz="1300" kern="1200">
        <a:solidFill>
          <a:schemeClr val="tx1"/>
        </a:solidFill>
        <a:latin typeface="+mn-lt"/>
        <a:ea typeface="+mn-ea"/>
        <a:cs typeface="+mn-cs"/>
      </a:defRPr>
    </a:lvl6pPr>
    <a:lvl7pPr marL="2743025" algn="l" defTabSz="914342" rtl="0" eaLnBrk="1" latinLnBrk="0" hangingPunct="1">
      <a:defRPr sz="1300" kern="1200">
        <a:solidFill>
          <a:schemeClr val="tx1"/>
        </a:solidFill>
        <a:latin typeface="+mn-lt"/>
        <a:ea typeface="+mn-ea"/>
        <a:cs typeface="+mn-cs"/>
      </a:defRPr>
    </a:lvl7pPr>
    <a:lvl8pPr marL="3200195" algn="l" defTabSz="914342" rtl="0" eaLnBrk="1" latinLnBrk="0" hangingPunct="1">
      <a:defRPr sz="1300" kern="1200">
        <a:solidFill>
          <a:schemeClr val="tx1"/>
        </a:solidFill>
        <a:latin typeface="+mn-lt"/>
        <a:ea typeface="+mn-ea"/>
        <a:cs typeface="+mn-cs"/>
      </a:defRPr>
    </a:lvl8pPr>
    <a:lvl9pPr marL="3657365" algn="l" defTabSz="91434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p:spPr>
        <p:txBody>
          <a:bodyPr/>
          <a:lstStyle/>
          <a:p>
            <a:endParaRPr lang="en-US" altLang="en-US" dirty="0" smtClean="0"/>
          </a:p>
        </p:txBody>
      </p:sp>
      <p:sp>
        <p:nvSpPr>
          <p:cNvPr id="5124" name="Slide Number Placeholder 3"/>
          <p:cNvSpPr>
            <a:spLocks noGrp="1"/>
          </p:cNvSpPr>
          <p:nvPr>
            <p:ph type="sldNum" sz="quarter" idx="5"/>
          </p:nvPr>
        </p:nvSpPr>
        <p:spPr>
          <a:noFill/>
        </p:spPr>
        <p:txBody>
          <a:bodyPr/>
          <a:lstStyle/>
          <a:p>
            <a:fld id="{F296C45A-2761-4620-9023-7A6FA8F7AE45}" type="slidenum">
              <a:rPr lang="en-AU" altLang="en-US" smtClean="0"/>
              <a:pPr/>
              <a:t>1</a:t>
            </a:fld>
            <a:endParaRPr lang="en-AU" altLang="en-US" smtClean="0"/>
          </a:p>
        </p:txBody>
      </p:sp>
    </p:spTree>
    <p:extLst>
      <p:ext uri="{BB962C8B-B14F-4D97-AF65-F5344CB8AC3E}">
        <p14:creationId xmlns:p14="http://schemas.microsoft.com/office/powerpoint/2010/main" val="371509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endParaRPr lang="en-AU" altLang="en-US" smtClean="0"/>
          </a:p>
        </p:txBody>
      </p:sp>
      <p:sp>
        <p:nvSpPr>
          <p:cNvPr id="70660" name="Slide Number Placeholder 3"/>
          <p:cNvSpPr>
            <a:spLocks noGrp="1"/>
          </p:cNvSpPr>
          <p:nvPr>
            <p:ph type="sldNum" sz="quarter" idx="5"/>
          </p:nvPr>
        </p:nvSpPr>
        <p:spPr>
          <a:noFill/>
        </p:spPr>
        <p:txBody>
          <a:bodyPr/>
          <a:lstStyle/>
          <a:p>
            <a:fld id="{27A6960B-8D2D-46FC-B76A-CA7CB99B370B}" type="slidenum">
              <a:rPr lang="en-AU" altLang="en-US" smtClean="0"/>
              <a:pPr/>
              <a:t>4</a:t>
            </a:fld>
            <a:endParaRPr lang="en-AU" altLang="en-US" smtClean="0"/>
          </a:p>
        </p:txBody>
      </p:sp>
    </p:spTree>
    <p:extLst>
      <p:ext uri="{BB962C8B-B14F-4D97-AF65-F5344CB8AC3E}">
        <p14:creationId xmlns:p14="http://schemas.microsoft.com/office/powerpoint/2010/main" val="148572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endParaRPr lang="en-US" altLang="en-US" smtClean="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0C958D0A-4924-4583-8A24-C2AF79A35DCD}" type="slidenum">
              <a:rPr lang="en-US" altLang="en-US" sz="1200" smtClean="0">
                <a:latin typeface="Arial" panose="020B0604020202020204" pitchFamily="34" charset="0"/>
              </a:rPr>
              <a:pPr/>
              <a:t>6</a:t>
            </a:fld>
            <a:endParaRPr lang="en-US" altLang="en-US" sz="1200" smtClean="0">
              <a:latin typeface="Arial" panose="020B0604020202020204" pitchFamily="34" charset="0"/>
            </a:endParaRPr>
          </a:p>
        </p:txBody>
      </p:sp>
    </p:spTree>
    <p:extLst>
      <p:ext uri="{BB962C8B-B14F-4D97-AF65-F5344CB8AC3E}">
        <p14:creationId xmlns:p14="http://schemas.microsoft.com/office/powerpoint/2010/main" val="3519921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80C0C21-A27D-4CD7-9647-B0DC0C81AAC0}" type="slidenum">
              <a:rPr lang="en-AU" altLang="en-US" smtClean="0"/>
              <a:pPr>
                <a:defRPr/>
              </a:pPr>
              <a:t>33</a:t>
            </a:fld>
            <a:endParaRPr lang="en-AU" altLang="en-US"/>
          </a:p>
        </p:txBody>
      </p:sp>
    </p:spTree>
    <p:extLst>
      <p:ext uri="{BB962C8B-B14F-4D97-AF65-F5344CB8AC3E}">
        <p14:creationId xmlns:p14="http://schemas.microsoft.com/office/powerpoint/2010/main" val="2550637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ctrTitle"/>
          </p:nvPr>
        </p:nvSpPr>
        <p:spPr>
          <a:xfrm>
            <a:off x="3744157" y="2474886"/>
            <a:ext cx="6801289" cy="3050933"/>
          </a:xfrm>
        </p:spPr>
        <p:txBody>
          <a:bodyPr anchor="b">
            <a:normAutofit/>
          </a:bodyPr>
          <a:lstStyle>
            <a:lvl1pPr algn="r">
              <a:defRPr sz="4536">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744157" y="5525821"/>
            <a:ext cx="6801289" cy="1770823"/>
          </a:xfrm>
        </p:spPr>
        <p:txBody>
          <a:bodyPr anchor="t">
            <a:normAutofit/>
          </a:bodyPr>
          <a:lstStyle>
            <a:lvl1pPr marL="0" indent="0" algn="r">
              <a:buNone/>
              <a:defRPr sz="1701" cap="all">
                <a:solidFill>
                  <a:schemeClr val="tx1"/>
                </a:solidFill>
              </a:defRPr>
            </a:lvl1pPr>
            <a:lvl2pPr marL="432057" indent="0" algn="ctr">
              <a:buNone/>
              <a:defRPr>
                <a:solidFill>
                  <a:schemeClr val="tx1">
                    <a:tint val="75000"/>
                  </a:schemeClr>
                </a:solidFill>
              </a:defRPr>
            </a:lvl2pPr>
            <a:lvl3pPr marL="864113" indent="0" algn="ctr">
              <a:buNone/>
              <a:defRPr>
                <a:solidFill>
                  <a:schemeClr val="tx1">
                    <a:tint val="75000"/>
                  </a:schemeClr>
                </a:solidFill>
              </a:defRPr>
            </a:lvl3pPr>
            <a:lvl4pPr marL="1296169" indent="0" algn="ctr">
              <a:buNone/>
              <a:defRPr>
                <a:solidFill>
                  <a:schemeClr val="tx1">
                    <a:tint val="75000"/>
                  </a:schemeClr>
                </a:solidFill>
              </a:defRPr>
            </a:lvl4pPr>
            <a:lvl5pPr marL="1728226" indent="0" algn="ctr">
              <a:buNone/>
              <a:defRPr>
                <a:solidFill>
                  <a:schemeClr val="tx1">
                    <a:tint val="75000"/>
                  </a:schemeClr>
                </a:solidFill>
              </a:defRPr>
            </a:lvl5pPr>
            <a:lvl6pPr marL="2160283" indent="0" algn="ctr">
              <a:buNone/>
              <a:defRPr>
                <a:solidFill>
                  <a:schemeClr val="tx1">
                    <a:tint val="75000"/>
                  </a:schemeClr>
                </a:solidFill>
              </a:defRPr>
            </a:lvl6pPr>
            <a:lvl7pPr marL="2592339" indent="0" algn="ctr">
              <a:buNone/>
              <a:defRPr>
                <a:solidFill>
                  <a:schemeClr val="tx1">
                    <a:tint val="75000"/>
                  </a:schemeClr>
                </a:solidFill>
              </a:defRPr>
            </a:lvl7pPr>
            <a:lvl8pPr marL="3024396" indent="0" algn="ctr">
              <a:buNone/>
              <a:defRPr>
                <a:solidFill>
                  <a:schemeClr val="tx1">
                    <a:tint val="75000"/>
                  </a:schemeClr>
                </a:solidFill>
              </a:defRPr>
            </a:lvl8pPr>
            <a:lvl9pPr marL="345645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440570" y="7396654"/>
            <a:ext cx="1512064" cy="476042"/>
          </a:xfrm>
        </p:spPr>
        <p:txBody>
          <a:bodyPr/>
          <a:lstStyle/>
          <a:p>
            <a:pPr>
              <a:defRPr/>
            </a:pPr>
            <a:endParaRPr lang="en-AU"/>
          </a:p>
        </p:txBody>
      </p:sp>
      <p:sp>
        <p:nvSpPr>
          <p:cNvPr id="5" name="Footer Placeholder 4"/>
          <p:cNvSpPr>
            <a:spLocks noGrp="1"/>
          </p:cNvSpPr>
          <p:nvPr>
            <p:ph type="ftr" sz="quarter" idx="11"/>
          </p:nvPr>
        </p:nvSpPr>
        <p:spPr>
          <a:xfrm>
            <a:off x="3744159" y="7396654"/>
            <a:ext cx="4624408" cy="476042"/>
          </a:xfrm>
        </p:spPr>
        <p:txBody>
          <a:bodyPr/>
          <a:lstStyle/>
          <a:p>
            <a:pPr>
              <a:defRPr/>
            </a:pPr>
            <a:endParaRPr lang="en-AU"/>
          </a:p>
        </p:txBody>
      </p:sp>
      <p:sp>
        <p:nvSpPr>
          <p:cNvPr id="6" name="Slide Number Placeholder 5"/>
          <p:cNvSpPr>
            <a:spLocks noGrp="1"/>
          </p:cNvSpPr>
          <p:nvPr>
            <p:ph type="sldNum" sz="quarter" idx="12"/>
          </p:nvPr>
        </p:nvSpPr>
        <p:spPr>
          <a:xfrm>
            <a:off x="10024637" y="7396654"/>
            <a:ext cx="520810" cy="476042"/>
          </a:xfrm>
        </p:spPr>
        <p:txBody>
          <a:bodyPr/>
          <a:lstStyle/>
          <a:p>
            <a:pPr>
              <a:defRPr/>
            </a:pPr>
            <a:fld id="{002D1A8F-C21C-4E4A-85C2-8B335AB59D28}" type="slidenum">
              <a:rPr lang="en-AU" altLang="en-US" smtClean="0"/>
              <a:pPr>
                <a:defRPr/>
              </a:pPr>
              <a:t>‹#›</a:t>
            </a:fld>
            <a:endParaRPr lang="en-AU" altLang="en-US"/>
          </a:p>
        </p:txBody>
      </p:sp>
    </p:spTree>
    <p:extLst>
      <p:ext uri="{BB962C8B-B14F-4D97-AF65-F5344CB8AC3E}">
        <p14:creationId xmlns:p14="http://schemas.microsoft.com/office/powerpoint/2010/main" val="22571401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a:xfrm>
            <a:off x="648028" y="5963191"/>
            <a:ext cx="9573407" cy="714064"/>
          </a:xfrm>
        </p:spPr>
        <p:txBody>
          <a:bodyPr anchor="b">
            <a:normAutofit/>
          </a:bodyPr>
          <a:lstStyle>
            <a:lvl1pPr algn="l">
              <a:defRPr sz="2268"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96056" y="1174419"/>
            <a:ext cx="8277353" cy="3987723"/>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512"/>
            </a:lvl1pPr>
            <a:lvl2pPr marL="432057" indent="0">
              <a:buNone/>
              <a:defRPr sz="1512"/>
            </a:lvl2pPr>
            <a:lvl3pPr marL="864113" indent="0">
              <a:buNone/>
              <a:defRPr sz="1512"/>
            </a:lvl3pPr>
            <a:lvl4pPr marL="1296169" indent="0">
              <a:buNone/>
              <a:defRPr sz="1512"/>
            </a:lvl4pPr>
            <a:lvl5pPr marL="1728226" indent="0">
              <a:buNone/>
              <a:defRPr sz="1512"/>
            </a:lvl5pPr>
            <a:lvl6pPr marL="2160283" indent="0">
              <a:buNone/>
              <a:defRPr sz="1512"/>
            </a:lvl6pPr>
            <a:lvl7pPr marL="2592339" indent="0">
              <a:buNone/>
              <a:defRPr sz="1512"/>
            </a:lvl7pPr>
            <a:lvl8pPr marL="3024396" indent="0">
              <a:buNone/>
              <a:defRPr sz="1512"/>
            </a:lvl8pPr>
            <a:lvl9pPr marL="3456452" indent="0">
              <a:buNone/>
              <a:defRPr sz="1512"/>
            </a:lvl9pPr>
          </a:lstStyle>
          <a:p>
            <a:r>
              <a:rPr lang="en-US" smtClean="0"/>
              <a:t>Click icon to add picture</a:t>
            </a:r>
            <a:endParaRPr lang="en-US" dirty="0"/>
          </a:p>
        </p:txBody>
      </p:sp>
      <p:sp>
        <p:nvSpPr>
          <p:cNvPr id="4" name="Text Placeholder 3"/>
          <p:cNvSpPr>
            <a:spLocks noGrp="1"/>
          </p:cNvSpPr>
          <p:nvPr>
            <p:ph type="body" sz="half" idx="2"/>
          </p:nvPr>
        </p:nvSpPr>
        <p:spPr>
          <a:xfrm>
            <a:off x="648028" y="6677255"/>
            <a:ext cx="9573407" cy="622054"/>
          </a:xfrm>
        </p:spPr>
        <p:txBody>
          <a:bodyPr anchor="t">
            <a:normAutofit/>
          </a:bodyPr>
          <a:lstStyle>
            <a:lvl1pPr marL="0" indent="0">
              <a:buNone/>
              <a:defRPr sz="1323"/>
            </a:lvl1pPr>
            <a:lvl2pPr marL="432057" indent="0">
              <a:buNone/>
              <a:defRPr sz="1134"/>
            </a:lvl2pPr>
            <a:lvl3pPr marL="864113" indent="0">
              <a:buNone/>
              <a:defRPr sz="945"/>
            </a:lvl3pPr>
            <a:lvl4pPr marL="1296169" indent="0">
              <a:buNone/>
              <a:defRPr sz="851"/>
            </a:lvl4pPr>
            <a:lvl5pPr marL="1728226" indent="0">
              <a:buNone/>
              <a:defRPr sz="851"/>
            </a:lvl5pPr>
            <a:lvl6pPr marL="2160283" indent="0">
              <a:buNone/>
              <a:defRPr sz="851"/>
            </a:lvl6pPr>
            <a:lvl7pPr marL="2592339" indent="0">
              <a:buNone/>
              <a:defRPr sz="851"/>
            </a:lvl7pPr>
            <a:lvl8pPr marL="3024396" indent="0">
              <a:buNone/>
              <a:defRPr sz="851"/>
            </a:lvl8pPr>
            <a:lvl9pPr marL="3456452" indent="0">
              <a:buNone/>
              <a:defRPr sz="851"/>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23FCEBE9-DBDD-4427-B057-062090B33492}" type="slidenum">
              <a:rPr lang="en-AU" altLang="en-US" smtClean="0"/>
              <a:pPr>
                <a:defRPr/>
              </a:pPr>
              <a:t>‹#›</a:t>
            </a:fld>
            <a:endParaRPr lang="en-AU" altLang="en-US"/>
          </a:p>
        </p:txBody>
      </p:sp>
    </p:spTree>
    <p:extLst>
      <p:ext uri="{BB962C8B-B14F-4D97-AF65-F5344CB8AC3E}">
        <p14:creationId xmlns:p14="http://schemas.microsoft.com/office/powerpoint/2010/main" val="78823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a:xfrm>
            <a:off x="648029" y="768070"/>
            <a:ext cx="9573407" cy="3936346"/>
          </a:xfrm>
        </p:spPr>
        <p:txBody>
          <a:bodyPr anchor="ctr">
            <a:normAutofit/>
          </a:bodyPr>
          <a:lstStyle>
            <a:lvl1pPr algn="l">
              <a:defRPr sz="3024"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48028" y="5472484"/>
            <a:ext cx="9573408" cy="1824161"/>
          </a:xfrm>
        </p:spPr>
        <p:txBody>
          <a:bodyPr anchor="ctr">
            <a:normAutofit/>
          </a:bodyPr>
          <a:lstStyle>
            <a:lvl1pPr marL="0" indent="0" algn="l">
              <a:buNone/>
              <a:defRPr sz="1890">
                <a:solidFill>
                  <a:schemeClr val="tx1"/>
                </a:solidFill>
              </a:defRPr>
            </a:lvl1pPr>
            <a:lvl2pPr marL="432057" indent="0">
              <a:buNone/>
              <a:defRPr sz="1701">
                <a:solidFill>
                  <a:schemeClr val="tx1">
                    <a:tint val="75000"/>
                  </a:schemeClr>
                </a:solidFill>
              </a:defRPr>
            </a:lvl2pPr>
            <a:lvl3pPr marL="864113" indent="0">
              <a:buNone/>
              <a:defRPr sz="1512">
                <a:solidFill>
                  <a:schemeClr val="tx1">
                    <a:tint val="75000"/>
                  </a:schemeClr>
                </a:solidFill>
              </a:defRPr>
            </a:lvl3pPr>
            <a:lvl4pPr marL="1296169" indent="0">
              <a:buNone/>
              <a:defRPr sz="1323">
                <a:solidFill>
                  <a:schemeClr val="tx1">
                    <a:tint val="75000"/>
                  </a:schemeClr>
                </a:solidFill>
              </a:defRPr>
            </a:lvl4pPr>
            <a:lvl5pPr marL="1728226" indent="0">
              <a:buNone/>
              <a:defRPr sz="1323">
                <a:solidFill>
                  <a:schemeClr val="tx1">
                    <a:tint val="75000"/>
                  </a:schemeClr>
                </a:solidFill>
              </a:defRPr>
            </a:lvl5pPr>
            <a:lvl6pPr marL="2160283" indent="0">
              <a:buNone/>
              <a:defRPr sz="1323">
                <a:solidFill>
                  <a:schemeClr val="tx1">
                    <a:tint val="75000"/>
                  </a:schemeClr>
                </a:solidFill>
              </a:defRPr>
            </a:lvl6pPr>
            <a:lvl7pPr marL="2592339" indent="0">
              <a:buNone/>
              <a:defRPr sz="1323">
                <a:solidFill>
                  <a:schemeClr val="tx1">
                    <a:tint val="75000"/>
                  </a:schemeClr>
                </a:solidFill>
              </a:defRPr>
            </a:lvl7pPr>
            <a:lvl8pPr marL="3024396" indent="0">
              <a:buNone/>
              <a:defRPr sz="1323">
                <a:solidFill>
                  <a:schemeClr val="tx1">
                    <a:tint val="75000"/>
                  </a:schemeClr>
                </a:solidFill>
              </a:defRPr>
            </a:lvl8pPr>
            <a:lvl9pPr marL="3456452"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23FCEBE9-DBDD-4427-B057-062090B33492}" type="slidenum">
              <a:rPr lang="en-AU" altLang="en-US" smtClean="0"/>
              <a:pPr>
                <a:defRPr/>
              </a:pPr>
              <a:t>‹#›</a:t>
            </a:fld>
            <a:endParaRPr lang="en-AU" altLang="en-US"/>
          </a:p>
        </p:txBody>
      </p:sp>
    </p:spTree>
    <p:extLst>
      <p:ext uri="{BB962C8B-B14F-4D97-AF65-F5344CB8AC3E}">
        <p14:creationId xmlns:p14="http://schemas.microsoft.com/office/powerpoint/2010/main" val="4101818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15" name="TextBox 14"/>
          <p:cNvSpPr txBox="1"/>
          <p:nvPr/>
        </p:nvSpPr>
        <p:spPr>
          <a:xfrm>
            <a:off x="9673984" y="3456306"/>
            <a:ext cx="576025" cy="736791"/>
          </a:xfrm>
          <a:prstGeom prst="rect">
            <a:avLst/>
          </a:prstGeom>
        </p:spPr>
        <p:txBody>
          <a:bodyPr vert="horz" lIns="86404" tIns="43202" rIns="86404" bIns="43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560" dirty="0">
                <a:solidFill>
                  <a:schemeClr val="tx1"/>
                </a:solidFill>
                <a:effectLst/>
              </a:rPr>
              <a:t>”</a:t>
            </a:r>
          </a:p>
        </p:txBody>
      </p:sp>
      <p:sp>
        <p:nvSpPr>
          <p:cNvPr id="11" name="TextBox 10"/>
          <p:cNvSpPr txBox="1"/>
          <p:nvPr/>
        </p:nvSpPr>
        <p:spPr>
          <a:xfrm>
            <a:off x="461381" y="1037367"/>
            <a:ext cx="576025" cy="736791"/>
          </a:xfrm>
          <a:prstGeom prst="rect">
            <a:avLst/>
          </a:prstGeom>
        </p:spPr>
        <p:txBody>
          <a:bodyPr vert="horz" lIns="86404" tIns="43202" rIns="86404" bIns="43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560" dirty="0">
                <a:solidFill>
                  <a:schemeClr val="tx1"/>
                </a:solidFill>
                <a:effectLst/>
              </a:rPr>
              <a:t>“</a:t>
            </a:r>
          </a:p>
        </p:txBody>
      </p:sp>
      <p:sp>
        <p:nvSpPr>
          <p:cNvPr id="2" name="Title 1"/>
          <p:cNvSpPr>
            <a:spLocks noGrp="1"/>
          </p:cNvSpPr>
          <p:nvPr>
            <p:ph type="title"/>
          </p:nvPr>
        </p:nvSpPr>
        <p:spPr>
          <a:xfrm>
            <a:off x="937616" y="768070"/>
            <a:ext cx="9024381" cy="3456304"/>
          </a:xfrm>
        </p:spPr>
        <p:txBody>
          <a:bodyPr anchor="ctr">
            <a:normAutofit/>
          </a:bodyPr>
          <a:lstStyle>
            <a:lvl1pPr algn="l">
              <a:defRPr sz="3024"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37407" y="4224373"/>
            <a:ext cx="8824799" cy="480042"/>
          </a:xfrm>
        </p:spPr>
        <p:txBody>
          <a:bodyPr anchor="ctr"/>
          <a:lstStyle>
            <a:lvl1pPr marL="0" indent="0">
              <a:buFontTx/>
              <a:buNone/>
              <a:defRPr/>
            </a:lvl1pPr>
            <a:lvl2pPr marL="432057" indent="0">
              <a:buFontTx/>
              <a:buNone/>
              <a:defRPr/>
            </a:lvl2pPr>
            <a:lvl3pPr marL="864113" indent="0">
              <a:buFontTx/>
              <a:buNone/>
              <a:defRPr/>
            </a:lvl3pPr>
            <a:lvl4pPr marL="1296169" indent="0">
              <a:buFontTx/>
              <a:buNone/>
              <a:defRPr/>
            </a:lvl4pPr>
            <a:lvl5pPr marL="1728226"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49601" y="5472484"/>
            <a:ext cx="9593194" cy="1824161"/>
          </a:xfrm>
        </p:spPr>
        <p:txBody>
          <a:bodyPr anchor="ctr">
            <a:normAutofit/>
          </a:bodyPr>
          <a:lstStyle>
            <a:lvl1pPr marL="0" indent="0" algn="l">
              <a:buNone/>
              <a:defRPr sz="1890">
                <a:solidFill>
                  <a:schemeClr val="tx1"/>
                </a:solidFill>
              </a:defRPr>
            </a:lvl1pPr>
            <a:lvl2pPr marL="432057" indent="0">
              <a:buNone/>
              <a:defRPr sz="1701">
                <a:solidFill>
                  <a:schemeClr val="tx1">
                    <a:tint val="75000"/>
                  </a:schemeClr>
                </a:solidFill>
              </a:defRPr>
            </a:lvl2pPr>
            <a:lvl3pPr marL="864113" indent="0">
              <a:buNone/>
              <a:defRPr sz="1512">
                <a:solidFill>
                  <a:schemeClr val="tx1">
                    <a:tint val="75000"/>
                  </a:schemeClr>
                </a:solidFill>
              </a:defRPr>
            </a:lvl3pPr>
            <a:lvl4pPr marL="1296169" indent="0">
              <a:buNone/>
              <a:defRPr sz="1323">
                <a:solidFill>
                  <a:schemeClr val="tx1">
                    <a:tint val="75000"/>
                  </a:schemeClr>
                </a:solidFill>
              </a:defRPr>
            </a:lvl4pPr>
            <a:lvl5pPr marL="1728226" indent="0">
              <a:buNone/>
              <a:defRPr sz="1323">
                <a:solidFill>
                  <a:schemeClr val="tx1">
                    <a:tint val="75000"/>
                  </a:schemeClr>
                </a:solidFill>
              </a:defRPr>
            </a:lvl5pPr>
            <a:lvl6pPr marL="2160283" indent="0">
              <a:buNone/>
              <a:defRPr sz="1323">
                <a:solidFill>
                  <a:schemeClr val="tx1">
                    <a:tint val="75000"/>
                  </a:schemeClr>
                </a:solidFill>
              </a:defRPr>
            </a:lvl6pPr>
            <a:lvl7pPr marL="2592339" indent="0">
              <a:buNone/>
              <a:defRPr sz="1323">
                <a:solidFill>
                  <a:schemeClr val="tx1">
                    <a:tint val="75000"/>
                  </a:schemeClr>
                </a:solidFill>
              </a:defRPr>
            </a:lvl7pPr>
            <a:lvl8pPr marL="3024396" indent="0">
              <a:buNone/>
              <a:defRPr sz="1323">
                <a:solidFill>
                  <a:schemeClr val="tx1">
                    <a:tint val="75000"/>
                  </a:schemeClr>
                </a:solidFill>
              </a:defRPr>
            </a:lvl8pPr>
            <a:lvl9pPr marL="3456452"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23FCEBE9-DBDD-4427-B057-062090B33492}" type="slidenum">
              <a:rPr lang="en-AU" altLang="en-US" smtClean="0"/>
              <a:pPr>
                <a:defRPr/>
              </a:pPr>
              <a:t>‹#›</a:t>
            </a:fld>
            <a:endParaRPr lang="en-AU" altLang="en-US"/>
          </a:p>
        </p:txBody>
      </p:sp>
    </p:spTree>
    <p:extLst>
      <p:ext uri="{BB962C8B-B14F-4D97-AF65-F5344CB8AC3E}">
        <p14:creationId xmlns:p14="http://schemas.microsoft.com/office/powerpoint/2010/main" val="2549782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a:xfrm>
            <a:off x="648030" y="4168659"/>
            <a:ext cx="9573405" cy="1850620"/>
          </a:xfrm>
        </p:spPr>
        <p:txBody>
          <a:bodyPr anchor="b">
            <a:normAutofit/>
          </a:bodyPr>
          <a:lstStyle>
            <a:lvl1pPr algn="l">
              <a:defRPr sz="3024"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48029" y="6019279"/>
            <a:ext cx="9573406" cy="1084064"/>
          </a:xfrm>
        </p:spPr>
        <p:txBody>
          <a:bodyPr anchor="t">
            <a:normAutofit/>
          </a:bodyPr>
          <a:lstStyle>
            <a:lvl1pPr marL="0" indent="0" algn="l">
              <a:buNone/>
              <a:defRPr sz="1890">
                <a:solidFill>
                  <a:schemeClr val="tx1"/>
                </a:solidFill>
              </a:defRPr>
            </a:lvl1pPr>
            <a:lvl2pPr marL="432057" indent="0">
              <a:buNone/>
              <a:defRPr sz="1701">
                <a:solidFill>
                  <a:schemeClr val="tx1">
                    <a:tint val="75000"/>
                  </a:schemeClr>
                </a:solidFill>
              </a:defRPr>
            </a:lvl2pPr>
            <a:lvl3pPr marL="864113" indent="0">
              <a:buNone/>
              <a:defRPr sz="1512">
                <a:solidFill>
                  <a:schemeClr val="tx1">
                    <a:tint val="75000"/>
                  </a:schemeClr>
                </a:solidFill>
              </a:defRPr>
            </a:lvl3pPr>
            <a:lvl4pPr marL="1296169" indent="0">
              <a:buNone/>
              <a:defRPr sz="1323">
                <a:solidFill>
                  <a:schemeClr val="tx1">
                    <a:tint val="75000"/>
                  </a:schemeClr>
                </a:solidFill>
              </a:defRPr>
            </a:lvl4pPr>
            <a:lvl5pPr marL="1728226" indent="0">
              <a:buNone/>
              <a:defRPr sz="1323">
                <a:solidFill>
                  <a:schemeClr val="tx1">
                    <a:tint val="75000"/>
                  </a:schemeClr>
                </a:solidFill>
              </a:defRPr>
            </a:lvl5pPr>
            <a:lvl6pPr marL="2160283" indent="0">
              <a:buNone/>
              <a:defRPr sz="1323">
                <a:solidFill>
                  <a:schemeClr val="tx1">
                    <a:tint val="75000"/>
                  </a:schemeClr>
                </a:solidFill>
              </a:defRPr>
            </a:lvl6pPr>
            <a:lvl7pPr marL="2592339" indent="0">
              <a:buNone/>
              <a:defRPr sz="1323">
                <a:solidFill>
                  <a:schemeClr val="tx1">
                    <a:tint val="75000"/>
                  </a:schemeClr>
                </a:solidFill>
              </a:defRPr>
            </a:lvl7pPr>
            <a:lvl8pPr marL="3024396" indent="0">
              <a:buNone/>
              <a:defRPr sz="1323">
                <a:solidFill>
                  <a:schemeClr val="tx1">
                    <a:tint val="75000"/>
                  </a:schemeClr>
                </a:solidFill>
              </a:defRPr>
            </a:lvl8pPr>
            <a:lvl9pPr marL="3456452"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23FCEBE9-DBDD-4427-B057-062090B33492}" type="slidenum">
              <a:rPr lang="en-AU" altLang="en-US" smtClean="0"/>
              <a:pPr>
                <a:defRPr/>
              </a:pPr>
              <a:t>‹#›</a:t>
            </a:fld>
            <a:endParaRPr lang="en-AU" altLang="en-US"/>
          </a:p>
        </p:txBody>
      </p:sp>
    </p:spTree>
    <p:extLst>
      <p:ext uri="{BB962C8B-B14F-4D97-AF65-F5344CB8AC3E}">
        <p14:creationId xmlns:p14="http://schemas.microsoft.com/office/powerpoint/2010/main" val="2929536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13" name="TextBox 12"/>
          <p:cNvSpPr txBox="1"/>
          <p:nvPr/>
        </p:nvSpPr>
        <p:spPr>
          <a:xfrm>
            <a:off x="9673984" y="3456306"/>
            <a:ext cx="576025" cy="736791"/>
          </a:xfrm>
          <a:prstGeom prst="rect">
            <a:avLst/>
          </a:prstGeom>
        </p:spPr>
        <p:txBody>
          <a:bodyPr vert="horz" lIns="86404" tIns="43202" rIns="86404" bIns="43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560" dirty="0">
                <a:solidFill>
                  <a:schemeClr val="tx1"/>
                </a:solidFill>
                <a:effectLst/>
              </a:rPr>
              <a:t>”</a:t>
            </a:r>
          </a:p>
        </p:txBody>
      </p:sp>
      <p:sp>
        <p:nvSpPr>
          <p:cNvPr id="14" name="TextBox 13"/>
          <p:cNvSpPr txBox="1"/>
          <p:nvPr/>
        </p:nvSpPr>
        <p:spPr>
          <a:xfrm>
            <a:off x="461381" y="1037367"/>
            <a:ext cx="576025" cy="736791"/>
          </a:xfrm>
          <a:prstGeom prst="rect">
            <a:avLst/>
          </a:prstGeom>
        </p:spPr>
        <p:txBody>
          <a:bodyPr vert="horz" lIns="86404" tIns="43202" rIns="86404" bIns="43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560" dirty="0">
                <a:solidFill>
                  <a:schemeClr val="tx1"/>
                </a:solidFill>
                <a:effectLst/>
              </a:rPr>
              <a:t>“</a:t>
            </a:r>
          </a:p>
        </p:txBody>
      </p:sp>
      <p:sp>
        <p:nvSpPr>
          <p:cNvPr id="16" name="Title 1"/>
          <p:cNvSpPr>
            <a:spLocks noGrp="1"/>
          </p:cNvSpPr>
          <p:nvPr>
            <p:ph type="title"/>
          </p:nvPr>
        </p:nvSpPr>
        <p:spPr>
          <a:xfrm>
            <a:off x="937616" y="768070"/>
            <a:ext cx="9024381" cy="3456304"/>
          </a:xfrm>
        </p:spPr>
        <p:txBody>
          <a:bodyPr anchor="ctr">
            <a:normAutofit/>
          </a:bodyPr>
          <a:lstStyle>
            <a:lvl1pPr algn="l">
              <a:defRPr sz="3024"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48028" y="4896433"/>
            <a:ext cx="9577196" cy="1120099"/>
          </a:xfrm>
        </p:spPr>
        <p:txBody>
          <a:bodyPr vert="horz" lIns="91440" tIns="45720" rIns="91440" bIns="45720" rtlCol="0" anchor="b">
            <a:normAutofit/>
          </a:bodyPr>
          <a:lstStyle>
            <a:lvl1pPr>
              <a:buNone/>
              <a:defRPr lang="en-US" sz="2268"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48027" y="6016532"/>
            <a:ext cx="9577196" cy="1280113"/>
          </a:xfrm>
        </p:spPr>
        <p:txBody>
          <a:bodyPr anchor="t">
            <a:normAutofit/>
          </a:bodyPr>
          <a:lstStyle>
            <a:lvl1pPr marL="0" indent="0" algn="l">
              <a:buNone/>
              <a:defRPr sz="1701">
                <a:solidFill>
                  <a:schemeClr val="tx1"/>
                </a:solidFill>
              </a:defRPr>
            </a:lvl1pPr>
            <a:lvl2pPr marL="432057" indent="0">
              <a:buNone/>
              <a:defRPr sz="1701">
                <a:solidFill>
                  <a:schemeClr val="tx1">
                    <a:tint val="75000"/>
                  </a:schemeClr>
                </a:solidFill>
              </a:defRPr>
            </a:lvl2pPr>
            <a:lvl3pPr marL="864113" indent="0">
              <a:buNone/>
              <a:defRPr sz="1512">
                <a:solidFill>
                  <a:schemeClr val="tx1">
                    <a:tint val="75000"/>
                  </a:schemeClr>
                </a:solidFill>
              </a:defRPr>
            </a:lvl3pPr>
            <a:lvl4pPr marL="1296169" indent="0">
              <a:buNone/>
              <a:defRPr sz="1323">
                <a:solidFill>
                  <a:schemeClr val="tx1">
                    <a:tint val="75000"/>
                  </a:schemeClr>
                </a:solidFill>
              </a:defRPr>
            </a:lvl4pPr>
            <a:lvl5pPr marL="1728226" indent="0">
              <a:buNone/>
              <a:defRPr sz="1323">
                <a:solidFill>
                  <a:schemeClr val="tx1">
                    <a:tint val="75000"/>
                  </a:schemeClr>
                </a:solidFill>
              </a:defRPr>
            </a:lvl5pPr>
            <a:lvl6pPr marL="2160283" indent="0">
              <a:buNone/>
              <a:defRPr sz="1323">
                <a:solidFill>
                  <a:schemeClr val="tx1">
                    <a:tint val="75000"/>
                  </a:schemeClr>
                </a:solidFill>
              </a:defRPr>
            </a:lvl6pPr>
            <a:lvl7pPr marL="2592339" indent="0">
              <a:buNone/>
              <a:defRPr sz="1323">
                <a:solidFill>
                  <a:schemeClr val="tx1">
                    <a:tint val="75000"/>
                  </a:schemeClr>
                </a:solidFill>
              </a:defRPr>
            </a:lvl7pPr>
            <a:lvl8pPr marL="3024396" indent="0">
              <a:buNone/>
              <a:defRPr sz="1323">
                <a:solidFill>
                  <a:schemeClr val="tx1">
                    <a:tint val="75000"/>
                  </a:schemeClr>
                </a:solidFill>
              </a:defRPr>
            </a:lvl8pPr>
            <a:lvl9pPr marL="3456452"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23FCEBE9-DBDD-4427-B057-062090B33492}" type="slidenum">
              <a:rPr lang="en-AU" altLang="en-US" smtClean="0"/>
              <a:pPr>
                <a:defRPr/>
              </a:pPr>
              <a:t>‹#›</a:t>
            </a:fld>
            <a:endParaRPr lang="en-AU" altLang="en-US"/>
          </a:p>
        </p:txBody>
      </p:sp>
    </p:spTree>
    <p:extLst>
      <p:ext uri="{BB962C8B-B14F-4D97-AF65-F5344CB8AC3E}">
        <p14:creationId xmlns:p14="http://schemas.microsoft.com/office/powerpoint/2010/main" val="1593560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a:xfrm>
            <a:off x="648029" y="768070"/>
            <a:ext cx="9573407" cy="3456304"/>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48029" y="4416391"/>
            <a:ext cx="9573408" cy="1056093"/>
          </a:xfrm>
        </p:spPr>
        <p:txBody>
          <a:bodyPr vert="horz" lIns="91440" tIns="45720" rIns="91440" bIns="45720" rtlCol="0" anchor="b">
            <a:normAutofit/>
          </a:bodyPr>
          <a:lstStyle>
            <a:lvl1pPr>
              <a:buNone/>
              <a:defRPr lang="en-US" sz="2646"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48028" y="5472484"/>
            <a:ext cx="9573408" cy="1824161"/>
          </a:xfrm>
        </p:spPr>
        <p:txBody>
          <a:bodyPr anchor="t">
            <a:normAutofit/>
          </a:bodyPr>
          <a:lstStyle>
            <a:lvl1pPr marL="0" indent="0" algn="l">
              <a:buNone/>
              <a:defRPr sz="1701">
                <a:solidFill>
                  <a:schemeClr val="tx1"/>
                </a:solidFill>
              </a:defRPr>
            </a:lvl1pPr>
            <a:lvl2pPr marL="432057" indent="0">
              <a:buNone/>
              <a:defRPr sz="1701">
                <a:solidFill>
                  <a:schemeClr val="tx1">
                    <a:tint val="75000"/>
                  </a:schemeClr>
                </a:solidFill>
              </a:defRPr>
            </a:lvl2pPr>
            <a:lvl3pPr marL="864113" indent="0">
              <a:buNone/>
              <a:defRPr sz="1512">
                <a:solidFill>
                  <a:schemeClr val="tx1">
                    <a:tint val="75000"/>
                  </a:schemeClr>
                </a:solidFill>
              </a:defRPr>
            </a:lvl3pPr>
            <a:lvl4pPr marL="1296169" indent="0">
              <a:buNone/>
              <a:defRPr sz="1323">
                <a:solidFill>
                  <a:schemeClr val="tx1">
                    <a:tint val="75000"/>
                  </a:schemeClr>
                </a:solidFill>
              </a:defRPr>
            </a:lvl4pPr>
            <a:lvl5pPr marL="1728226" indent="0">
              <a:buNone/>
              <a:defRPr sz="1323">
                <a:solidFill>
                  <a:schemeClr val="tx1">
                    <a:tint val="75000"/>
                  </a:schemeClr>
                </a:solidFill>
              </a:defRPr>
            </a:lvl5pPr>
            <a:lvl6pPr marL="2160283" indent="0">
              <a:buNone/>
              <a:defRPr sz="1323">
                <a:solidFill>
                  <a:schemeClr val="tx1">
                    <a:tint val="75000"/>
                  </a:schemeClr>
                </a:solidFill>
              </a:defRPr>
            </a:lvl6pPr>
            <a:lvl7pPr marL="2592339" indent="0">
              <a:buNone/>
              <a:defRPr sz="1323">
                <a:solidFill>
                  <a:schemeClr val="tx1">
                    <a:tint val="75000"/>
                  </a:schemeClr>
                </a:solidFill>
              </a:defRPr>
            </a:lvl7pPr>
            <a:lvl8pPr marL="3024396" indent="0">
              <a:buNone/>
              <a:defRPr sz="1323">
                <a:solidFill>
                  <a:schemeClr val="tx1">
                    <a:tint val="75000"/>
                  </a:schemeClr>
                </a:solidFill>
              </a:defRPr>
            </a:lvl8pPr>
            <a:lvl9pPr marL="3456452"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23FCEBE9-DBDD-4427-B057-062090B33492}" type="slidenum">
              <a:rPr lang="en-AU" altLang="en-US" smtClean="0"/>
              <a:pPr>
                <a:defRPr/>
              </a:pPr>
              <a:t>‹#›</a:t>
            </a:fld>
            <a:endParaRPr lang="en-AU" altLang="en-US"/>
          </a:p>
        </p:txBody>
      </p:sp>
    </p:spTree>
    <p:extLst>
      <p:ext uri="{BB962C8B-B14F-4D97-AF65-F5344CB8AC3E}">
        <p14:creationId xmlns:p14="http://schemas.microsoft.com/office/powerpoint/2010/main" val="3536284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B2C4BAC2-D783-4349-99C4-9ECEE355F0B3}" type="slidenum">
              <a:rPr lang="en-AU" altLang="en-US" smtClean="0"/>
              <a:pPr>
                <a:defRPr/>
              </a:pPr>
              <a:t>‹#›</a:t>
            </a:fld>
            <a:endParaRPr lang="en-AU" altLang="en-US"/>
          </a:p>
        </p:txBody>
      </p:sp>
      <p:sp>
        <p:nvSpPr>
          <p:cNvPr id="8" name="Title 1"/>
          <p:cNvSpPr>
            <a:spLocks noGrp="1"/>
          </p:cNvSpPr>
          <p:nvPr>
            <p:ph type="title"/>
          </p:nvPr>
        </p:nvSpPr>
        <p:spPr>
          <a:xfrm>
            <a:off x="648029" y="768070"/>
            <a:ext cx="9573405" cy="183482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972974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Vertical Title 1"/>
          <p:cNvSpPr>
            <a:spLocks noGrp="1"/>
          </p:cNvSpPr>
          <p:nvPr>
            <p:ph type="title" orient="vert"/>
          </p:nvPr>
        </p:nvSpPr>
        <p:spPr>
          <a:xfrm>
            <a:off x="8181772" y="768067"/>
            <a:ext cx="2039663" cy="65285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48026" y="768068"/>
            <a:ext cx="7400739" cy="6528576"/>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C063FE86-F00D-48EA-AB05-DA2C66E9537B}" type="slidenum">
              <a:rPr lang="en-AU" altLang="en-US" smtClean="0"/>
              <a:pPr>
                <a:defRPr/>
              </a:pPr>
              <a:t>‹#›</a:t>
            </a:fld>
            <a:endParaRPr lang="en-AU" altLang="en-US"/>
          </a:p>
        </p:txBody>
      </p:sp>
    </p:spTree>
    <p:extLst>
      <p:ext uri="{BB962C8B-B14F-4D97-AF65-F5344CB8AC3E}">
        <p14:creationId xmlns:p14="http://schemas.microsoft.com/office/powerpoint/2010/main" val="394951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578068" y="768068"/>
            <a:ext cx="9792414" cy="1440128"/>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578068" y="2496221"/>
            <a:ext cx="9792414" cy="5184458"/>
          </a:xfrm>
        </p:spPr>
        <p:txBody>
          <a:bodyPr rtlCol="0">
            <a:normAutofit/>
          </a:bodyPr>
          <a:lstStyle/>
          <a:p>
            <a:pPr lvl="0"/>
            <a:endParaRPr lang="en-US" noProof="0" smtClean="0"/>
          </a:p>
        </p:txBody>
      </p:sp>
      <p:sp>
        <p:nvSpPr>
          <p:cNvPr id="4" name="Rectangle 55"/>
          <p:cNvSpPr>
            <a:spLocks noGrp="1" noChangeArrowheads="1"/>
          </p:cNvSpPr>
          <p:nvPr>
            <p:ph type="dt" sz="half" idx="10"/>
          </p:nvPr>
        </p:nvSpPr>
        <p:spPr>
          <a:xfrm>
            <a:off x="1578399" y="7873380"/>
            <a:ext cx="2400253" cy="575084"/>
          </a:xfrm>
        </p:spPr>
        <p:txBody>
          <a:bodyPr/>
          <a:lstStyle>
            <a:lvl1pPr>
              <a:defRPr/>
            </a:lvl1pPr>
          </a:lstStyle>
          <a:p>
            <a:pPr>
              <a:defRPr/>
            </a:pPr>
            <a:endParaRPr lang="en-US"/>
          </a:p>
        </p:txBody>
      </p:sp>
      <p:sp>
        <p:nvSpPr>
          <p:cNvPr id="5" name="Rectangle 56"/>
          <p:cNvSpPr>
            <a:spLocks noGrp="1" noChangeArrowheads="1"/>
          </p:cNvSpPr>
          <p:nvPr>
            <p:ph type="ftr" sz="quarter" idx="11"/>
          </p:nvPr>
        </p:nvSpPr>
        <p:spPr>
          <a:xfrm>
            <a:off x="4649924" y="7873380"/>
            <a:ext cx="3648456" cy="575084"/>
          </a:xfrm>
        </p:spPr>
        <p:txBody>
          <a:bodyPr/>
          <a:lstStyle>
            <a:lvl1pPr>
              <a:defRPr/>
            </a:lvl1pPr>
          </a:lstStyle>
          <a:p>
            <a:pPr>
              <a:defRPr/>
            </a:pPr>
            <a:endParaRPr lang="en-US"/>
          </a:p>
        </p:txBody>
      </p:sp>
      <p:sp>
        <p:nvSpPr>
          <p:cNvPr id="6" name="Rectangle 57"/>
          <p:cNvSpPr>
            <a:spLocks noGrp="1" noChangeArrowheads="1"/>
          </p:cNvSpPr>
          <p:nvPr>
            <p:ph type="sldNum" sz="quarter" idx="12"/>
          </p:nvPr>
        </p:nvSpPr>
        <p:spPr>
          <a:xfrm>
            <a:off x="8969654" y="7873380"/>
            <a:ext cx="2400253" cy="575084"/>
          </a:xfrm>
        </p:spPr>
        <p:txBody>
          <a:bodyPr/>
          <a:lstStyle>
            <a:lvl1pPr>
              <a:defRPr/>
            </a:lvl1pPr>
          </a:lstStyle>
          <a:p>
            <a:pPr>
              <a:defRPr/>
            </a:pPr>
            <a:fld id="{5E2531A4-F6B6-4FFB-BF07-396F7BB25F31}" type="slidenum">
              <a:rPr lang="en-US"/>
              <a:pPr>
                <a:defRPr/>
              </a:pPr>
              <a:t>‹#›</a:t>
            </a:fld>
            <a:endParaRPr lang="en-US"/>
          </a:p>
        </p:txBody>
      </p:sp>
    </p:spTree>
    <p:extLst>
      <p:ext uri="{BB962C8B-B14F-4D97-AF65-F5344CB8AC3E}">
        <p14:creationId xmlns:p14="http://schemas.microsoft.com/office/powerpoint/2010/main" val="32451220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6932" y="350132"/>
            <a:ext cx="10368440" cy="1440429"/>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576932" y="2015514"/>
            <a:ext cx="10368440" cy="5709107"/>
          </a:xfrm>
        </p:spPr>
        <p:txBody>
          <a:bodyPr rtlCol="0">
            <a:normAutofit/>
          </a:bodyPr>
          <a:lstStyle/>
          <a:p>
            <a:pPr lvl="0"/>
            <a:endParaRPr lang="en-AU" noProof="0" smtClean="0"/>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4A4FC871-F642-4388-8449-3D4175196810}" type="slidenum">
              <a:rPr lang="en-AU" altLang="en-US"/>
              <a:pPr>
                <a:defRPr/>
              </a:pPr>
              <a:t>‹#›</a:t>
            </a:fld>
            <a:endParaRPr lang="en-AU" altLang="en-US"/>
          </a:p>
        </p:txBody>
      </p:sp>
    </p:spTree>
    <p:extLst>
      <p:ext uri="{BB962C8B-B14F-4D97-AF65-F5344CB8AC3E}">
        <p14:creationId xmlns:p14="http://schemas.microsoft.com/office/powerpoint/2010/main" val="1684341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42E77E5F-6135-48E7-89C9-5B713B2C0565}" type="slidenum">
              <a:rPr lang="en-AU" altLang="en-US" smtClean="0"/>
              <a:pPr>
                <a:defRPr/>
              </a:pPr>
              <a:t>‹#›</a:t>
            </a:fld>
            <a:endParaRPr lang="en-AU" altLang="en-US"/>
          </a:p>
        </p:txBody>
      </p:sp>
    </p:spTree>
    <p:extLst>
      <p:ext uri="{BB962C8B-B14F-4D97-AF65-F5344CB8AC3E}">
        <p14:creationId xmlns:p14="http://schemas.microsoft.com/office/powerpoint/2010/main" val="18548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a:xfrm>
            <a:off x="648028" y="4168659"/>
            <a:ext cx="9573407" cy="1850620"/>
          </a:xfrm>
        </p:spPr>
        <p:txBody>
          <a:bodyPr anchor="b"/>
          <a:lstStyle>
            <a:lvl1pPr algn="l">
              <a:defRPr sz="378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48027" y="6019279"/>
            <a:ext cx="9573408" cy="1084064"/>
          </a:xfrm>
        </p:spPr>
        <p:txBody>
          <a:bodyPr anchor="t">
            <a:normAutofit/>
          </a:bodyPr>
          <a:lstStyle>
            <a:lvl1pPr marL="0" indent="0" algn="l">
              <a:buNone/>
              <a:defRPr sz="1890" cap="all">
                <a:solidFill>
                  <a:schemeClr val="tx1"/>
                </a:solidFill>
              </a:defRPr>
            </a:lvl1pPr>
            <a:lvl2pPr marL="432057" indent="0">
              <a:buNone/>
              <a:defRPr sz="1701">
                <a:solidFill>
                  <a:schemeClr val="tx1">
                    <a:tint val="75000"/>
                  </a:schemeClr>
                </a:solidFill>
              </a:defRPr>
            </a:lvl2pPr>
            <a:lvl3pPr marL="864113" indent="0">
              <a:buNone/>
              <a:defRPr sz="1512">
                <a:solidFill>
                  <a:schemeClr val="tx1">
                    <a:tint val="75000"/>
                  </a:schemeClr>
                </a:solidFill>
              </a:defRPr>
            </a:lvl3pPr>
            <a:lvl4pPr marL="1296169" indent="0">
              <a:buNone/>
              <a:defRPr sz="1323">
                <a:solidFill>
                  <a:schemeClr val="tx1">
                    <a:tint val="75000"/>
                  </a:schemeClr>
                </a:solidFill>
              </a:defRPr>
            </a:lvl4pPr>
            <a:lvl5pPr marL="1728226" indent="0">
              <a:buNone/>
              <a:defRPr sz="1323">
                <a:solidFill>
                  <a:schemeClr val="tx1">
                    <a:tint val="75000"/>
                  </a:schemeClr>
                </a:solidFill>
              </a:defRPr>
            </a:lvl5pPr>
            <a:lvl6pPr marL="2160283" indent="0">
              <a:buNone/>
              <a:defRPr sz="1323">
                <a:solidFill>
                  <a:schemeClr val="tx1">
                    <a:tint val="75000"/>
                  </a:schemeClr>
                </a:solidFill>
              </a:defRPr>
            </a:lvl6pPr>
            <a:lvl7pPr marL="2592339" indent="0">
              <a:buNone/>
              <a:defRPr sz="1323">
                <a:solidFill>
                  <a:schemeClr val="tx1">
                    <a:tint val="75000"/>
                  </a:schemeClr>
                </a:solidFill>
              </a:defRPr>
            </a:lvl7pPr>
            <a:lvl8pPr marL="3024396" indent="0">
              <a:buNone/>
              <a:defRPr sz="1323">
                <a:solidFill>
                  <a:schemeClr val="tx1">
                    <a:tint val="75000"/>
                  </a:schemeClr>
                </a:solidFill>
              </a:defRPr>
            </a:lvl8pPr>
            <a:lvl9pPr marL="3456452"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D75D5F6E-A4E4-410B-A0FB-BFC53D6688D0}" type="slidenum">
              <a:rPr lang="en-AU" altLang="en-US" smtClean="0"/>
              <a:pPr>
                <a:defRPr/>
              </a:pPr>
              <a:t>‹#›</a:t>
            </a:fld>
            <a:endParaRPr lang="en-AU" altLang="en-US"/>
          </a:p>
        </p:txBody>
      </p:sp>
    </p:spTree>
    <p:extLst>
      <p:ext uri="{BB962C8B-B14F-4D97-AF65-F5344CB8AC3E}">
        <p14:creationId xmlns:p14="http://schemas.microsoft.com/office/powerpoint/2010/main" val="2845815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48030" y="2698905"/>
            <a:ext cx="4720201" cy="459774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01237" y="2698907"/>
            <a:ext cx="4720199" cy="45977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EB9BAE15-7111-48F9-AFB2-1BCB4E0A3197}" type="slidenum">
              <a:rPr lang="en-AU" altLang="en-US" smtClean="0"/>
              <a:pPr>
                <a:defRPr/>
              </a:pPr>
              <a:t>‹#›</a:t>
            </a:fld>
            <a:endParaRPr lang="en-AU" altLang="en-US"/>
          </a:p>
        </p:txBody>
      </p:sp>
    </p:spTree>
    <p:extLst>
      <p:ext uri="{BB962C8B-B14F-4D97-AF65-F5344CB8AC3E}">
        <p14:creationId xmlns:p14="http://schemas.microsoft.com/office/powerpoint/2010/main" val="255406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20043" y="2794915"/>
            <a:ext cx="4449688" cy="726063"/>
          </a:xfrm>
        </p:spPr>
        <p:txBody>
          <a:bodyPr anchor="b">
            <a:noAutofit/>
          </a:bodyPr>
          <a:lstStyle>
            <a:lvl1pPr marL="0" indent="0">
              <a:buNone/>
              <a:defRPr sz="2646" b="0"/>
            </a:lvl1pPr>
            <a:lvl2pPr marL="432057" indent="0">
              <a:buNone/>
              <a:defRPr sz="1890" b="1"/>
            </a:lvl2pPr>
            <a:lvl3pPr marL="864113" indent="0">
              <a:buNone/>
              <a:defRPr sz="1701" b="1"/>
            </a:lvl3pPr>
            <a:lvl4pPr marL="1296169" indent="0">
              <a:buNone/>
              <a:defRPr sz="1512" b="1"/>
            </a:lvl4pPr>
            <a:lvl5pPr marL="1728226" indent="0">
              <a:buNone/>
              <a:defRPr sz="1512" b="1"/>
            </a:lvl5pPr>
            <a:lvl6pPr marL="2160283" indent="0">
              <a:buNone/>
              <a:defRPr sz="1512" b="1"/>
            </a:lvl6pPr>
            <a:lvl7pPr marL="2592339" indent="0">
              <a:buNone/>
              <a:defRPr sz="1512" b="1"/>
            </a:lvl7pPr>
            <a:lvl8pPr marL="3024396" indent="0">
              <a:buNone/>
              <a:defRPr sz="1512" b="1"/>
            </a:lvl8pPr>
            <a:lvl9pPr marL="3456452" indent="0">
              <a:buNone/>
              <a:defRPr sz="1512" b="1"/>
            </a:lvl9pPr>
          </a:lstStyle>
          <a:p>
            <a:pPr lvl="0"/>
            <a:r>
              <a:rPr lang="en-US" dirty="0"/>
              <a:t>CLICK TO EDIT MASTER TEXT STYLES</a:t>
            </a:r>
          </a:p>
        </p:txBody>
      </p:sp>
      <p:sp>
        <p:nvSpPr>
          <p:cNvPr id="4" name="Content Placeholder 3"/>
          <p:cNvSpPr>
            <a:spLocks noGrp="1"/>
          </p:cNvSpPr>
          <p:nvPr>
            <p:ph sz="half" idx="2"/>
          </p:nvPr>
        </p:nvSpPr>
        <p:spPr>
          <a:xfrm>
            <a:off x="648029" y="3616321"/>
            <a:ext cx="4721702" cy="3680322"/>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5760248" y="2805583"/>
            <a:ext cx="4462689" cy="726063"/>
          </a:xfrm>
        </p:spPr>
        <p:txBody>
          <a:bodyPr anchor="b">
            <a:noAutofit/>
          </a:bodyPr>
          <a:lstStyle>
            <a:lvl1pPr marL="0" indent="0">
              <a:buNone/>
              <a:defRPr sz="2646" b="0"/>
            </a:lvl1pPr>
            <a:lvl2pPr marL="432057" indent="0">
              <a:buNone/>
              <a:defRPr sz="1890" b="1"/>
            </a:lvl2pPr>
            <a:lvl3pPr marL="864113" indent="0">
              <a:buNone/>
              <a:defRPr sz="1701" b="1"/>
            </a:lvl3pPr>
            <a:lvl4pPr marL="1296169" indent="0">
              <a:buNone/>
              <a:defRPr sz="1512" b="1"/>
            </a:lvl4pPr>
            <a:lvl5pPr marL="1728226" indent="0">
              <a:buNone/>
              <a:defRPr sz="1512" b="1"/>
            </a:lvl5pPr>
            <a:lvl6pPr marL="2160283" indent="0">
              <a:buNone/>
              <a:defRPr sz="1512" b="1"/>
            </a:lvl6pPr>
            <a:lvl7pPr marL="2592339" indent="0">
              <a:buNone/>
              <a:defRPr sz="1512" b="1"/>
            </a:lvl7pPr>
            <a:lvl8pPr marL="3024396" indent="0">
              <a:buNone/>
              <a:defRPr sz="1512" b="1"/>
            </a:lvl8pPr>
            <a:lvl9pPr marL="3456452" indent="0">
              <a:buNone/>
              <a:defRPr sz="1512" b="1"/>
            </a:lvl9pPr>
          </a:lstStyle>
          <a:p>
            <a:pPr lvl="0"/>
            <a:r>
              <a:rPr lang="en-US" dirty="0"/>
              <a:t>CLICK TO EDIT MASTER TEXT STYLES</a:t>
            </a:r>
          </a:p>
        </p:txBody>
      </p:sp>
      <p:sp>
        <p:nvSpPr>
          <p:cNvPr id="6" name="Content Placeholder 5"/>
          <p:cNvSpPr>
            <a:spLocks noGrp="1"/>
          </p:cNvSpPr>
          <p:nvPr>
            <p:ph sz="quarter" idx="4"/>
          </p:nvPr>
        </p:nvSpPr>
        <p:spPr>
          <a:xfrm>
            <a:off x="5502737" y="3616321"/>
            <a:ext cx="4720201" cy="3680322"/>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AU"/>
          </a:p>
        </p:txBody>
      </p:sp>
      <p:sp>
        <p:nvSpPr>
          <p:cNvPr id="8" name="Footer Placeholder 7"/>
          <p:cNvSpPr>
            <a:spLocks noGrp="1"/>
          </p:cNvSpPr>
          <p:nvPr>
            <p:ph type="ftr" sz="quarter" idx="11"/>
          </p:nvPr>
        </p:nvSpPr>
        <p:spPr/>
        <p:txBody>
          <a:bodyPr/>
          <a:lstStyle/>
          <a:p>
            <a:pPr>
              <a:defRPr/>
            </a:pPr>
            <a:endParaRPr lang="en-AU"/>
          </a:p>
        </p:txBody>
      </p:sp>
      <p:sp>
        <p:nvSpPr>
          <p:cNvPr id="9" name="Slide Number Placeholder 8"/>
          <p:cNvSpPr>
            <a:spLocks noGrp="1"/>
          </p:cNvSpPr>
          <p:nvPr>
            <p:ph type="sldNum" sz="quarter" idx="12"/>
          </p:nvPr>
        </p:nvSpPr>
        <p:spPr/>
        <p:txBody>
          <a:bodyPr/>
          <a:lstStyle/>
          <a:p>
            <a:pPr>
              <a:defRPr/>
            </a:pPr>
            <a:fld id="{901E26A8-9D9F-425B-91BF-FED2B3142EB9}" type="slidenum">
              <a:rPr lang="en-AU" altLang="en-US" smtClean="0"/>
              <a:pPr>
                <a:defRPr/>
              </a:pPr>
              <a:t>‹#›</a:t>
            </a:fld>
            <a:endParaRPr lang="en-AU" altLang="en-US"/>
          </a:p>
        </p:txBody>
      </p:sp>
    </p:spTree>
    <p:extLst>
      <p:ext uri="{BB962C8B-B14F-4D97-AF65-F5344CB8AC3E}">
        <p14:creationId xmlns:p14="http://schemas.microsoft.com/office/powerpoint/2010/main" val="320133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AU"/>
          </a:p>
        </p:txBody>
      </p:sp>
      <p:sp>
        <p:nvSpPr>
          <p:cNvPr id="4" name="Footer Placeholder 3"/>
          <p:cNvSpPr>
            <a:spLocks noGrp="1"/>
          </p:cNvSpPr>
          <p:nvPr>
            <p:ph type="ftr" sz="quarter" idx="11"/>
          </p:nvPr>
        </p:nvSpPr>
        <p:spPr/>
        <p:txBody>
          <a:bodyPr/>
          <a:lstStyle/>
          <a:p>
            <a:pPr>
              <a:defRPr/>
            </a:pPr>
            <a:endParaRPr lang="en-AU"/>
          </a:p>
        </p:txBody>
      </p:sp>
      <p:sp>
        <p:nvSpPr>
          <p:cNvPr id="5" name="Slide Number Placeholder 4"/>
          <p:cNvSpPr>
            <a:spLocks noGrp="1"/>
          </p:cNvSpPr>
          <p:nvPr>
            <p:ph type="sldNum" sz="quarter" idx="12"/>
          </p:nvPr>
        </p:nvSpPr>
        <p:spPr/>
        <p:txBody>
          <a:bodyPr/>
          <a:lstStyle/>
          <a:p>
            <a:pPr>
              <a:defRPr/>
            </a:pPr>
            <a:fld id="{926E53C9-5C26-45E3-BADE-C66856F8D212}" type="slidenum">
              <a:rPr lang="en-AU" altLang="en-US" smtClean="0"/>
              <a:pPr>
                <a:defRPr/>
              </a:pPr>
              <a:t>‹#›</a:t>
            </a:fld>
            <a:endParaRPr lang="en-AU" altLang="en-US"/>
          </a:p>
        </p:txBody>
      </p:sp>
    </p:spTree>
    <p:extLst>
      <p:ext uri="{BB962C8B-B14F-4D97-AF65-F5344CB8AC3E}">
        <p14:creationId xmlns:p14="http://schemas.microsoft.com/office/powerpoint/2010/main" val="178354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Date Placeholder 1"/>
          <p:cNvSpPr>
            <a:spLocks noGrp="1"/>
          </p:cNvSpPr>
          <p:nvPr>
            <p:ph type="dt" sz="half" idx="10"/>
          </p:nvPr>
        </p:nvSpPr>
        <p:spPr/>
        <p:txBody>
          <a:bodyPr/>
          <a:lstStyle/>
          <a:p>
            <a:pPr>
              <a:defRPr/>
            </a:pPr>
            <a:endParaRPr lang="en-AU"/>
          </a:p>
        </p:txBody>
      </p:sp>
      <p:sp>
        <p:nvSpPr>
          <p:cNvPr id="3" name="Footer Placeholder 2"/>
          <p:cNvSpPr>
            <a:spLocks noGrp="1"/>
          </p:cNvSpPr>
          <p:nvPr>
            <p:ph type="ftr" sz="quarter" idx="11"/>
          </p:nvPr>
        </p:nvSpPr>
        <p:spPr/>
        <p:txBody>
          <a:bodyPr/>
          <a:lstStyle/>
          <a:p>
            <a:pPr>
              <a:defRPr/>
            </a:pPr>
            <a:endParaRPr lang="en-AU"/>
          </a:p>
        </p:txBody>
      </p:sp>
      <p:sp>
        <p:nvSpPr>
          <p:cNvPr id="4" name="Slide Number Placeholder 3"/>
          <p:cNvSpPr>
            <a:spLocks noGrp="1"/>
          </p:cNvSpPr>
          <p:nvPr>
            <p:ph type="sldNum" sz="quarter" idx="12"/>
          </p:nvPr>
        </p:nvSpPr>
        <p:spPr/>
        <p:txBody>
          <a:bodyPr/>
          <a:lstStyle/>
          <a:p>
            <a:pPr>
              <a:defRPr/>
            </a:pPr>
            <a:fld id="{70649102-7E10-4082-8D2E-B4117EB15107}" type="slidenum">
              <a:rPr lang="en-AU" altLang="en-US" smtClean="0"/>
              <a:pPr>
                <a:defRPr/>
              </a:pPr>
              <a:t>‹#›</a:t>
            </a:fld>
            <a:endParaRPr lang="en-AU" altLang="en-US"/>
          </a:p>
        </p:txBody>
      </p:sp>
    </p:spTree>
    <p:extLst>
      <p:ext uri="{BB962C8B-B14F-4D97-AF65-F5344CB8AC3E}">
        <p14:creationId xmlns:p14="http://schemas.microsoft.com/office/powerpoint/2010/main" val="2028035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a:xfrm>
            <a:off x="648028" y="2613563"/>
            <a:ext cx="3478149" cy="1728153"/>
          </a:xfrm>
        </p:spPr>
        <p:txBody>
          <a:bodyPr anchor="b">
            <a:normAutofit/>
          </a:bodyPr>
          <a:lstStyle>
            <a:lvl1pPr algn="l">
              <a:defRPr sz="2268" b="0"/>
            </a:lvl1pPr>
          </a:lstStyle>
          <a:p>
            <a:r>
              <a:rPr lang="en-US" smtClean="0"/>
              <a:t>Click to edit Master title style</a:t>
            </a:r>
            <a:endParaRPr lang="en-US" dirty="0"/>
          </a:p>
        </p:txBody>
      </p:sp>
      <p:sp>
        <p:nvSpPr>
          <p:cNvPr id="3" name="Content Placeholder 2"/>
          <p:cNvSpPr>
            <a:spLocks noGrp="1"/>
          </p:cNvSpPr>
          <p:nvPr>
            <p:ph idx="1"/>
          </p:nvPr>
        </p:nvSpPr>
        <p:spPr>
          <a:xfrm>
            <a:off x="4392187" y="768069"/>
            <a:ext cx="5829248" cy="6528576"/>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8028" y="4341718"/>
            <a:ext cx="3478149" cy="2304203"/>
          </a:xfrm>
        </p:spPr>
        <p:txBody>
          <a:bodyPr anchor="t">
            <a:normAutofit/>
          </a:bodyPr>
          <a:lstStyle>
            <a:lvl1pPr marL="0" indent="0">
              <a:buNone/>
              <a:defRPr sz="1512"/>
            </a:lvl1pPr>
            <a:lvl2pPr marL="432057" indent="0">
              <a:buNone/>
              <a:defRPr sz="1134"/>
            </a:lvl2pPr>
            <a:lvl3pPr marL="864113" indent="0">
              <a:buNone/>
              <a:defRPr sz="945"/>
            </a:lvl3pPr>
            <a:lvl4pPr marL="1296169" indent="0">
              <a:buNone/>
              <a:defRPr sz="851"/>
            </a:lvl4pPr>
            <a:lvl5pPr marL="1728226" indent="0">
              <a:buNone/>
              <a:defRPr sz="851"/>
            </a:lvl5pPr>
            <a:lvl6pPr marL="2160283" indent="0">
              <a:buNone/>
              <a:defRPr sz="851"/>
            </a:lvl6pPr>
            <a:lvl7pPr marL="2592339" indent="0">
              <a:buNone/>
              <a:defRPr sz="851"/>
            </a:lvl7pPr>
            <a:lvl8pPr marL="3024396" indent="0">
              <a:buNone/>
              <a:defRPr sz="851"/>
            </a:lvl8pPr>
            <a:lvl9pPr marL="3456452" indent="0">
              <a:buNone/>
              <a:defRPr sz="851"/>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27E56A66-64C3-45DF-9BAF-590B4A79C627}" type="slidenum">
              <a:rPr lang="en-AU" altLang="en-US" smtClean="0"/>
              <a:pPr>
                <a:defRPr/>
              </a:pPr>
              <a:t>‹#›</a:t>
            </a:fld>
            <a:endParaRPr lang="en-AU" altLang="en-US"/>
          </a:p>
        </p:txBody>
      </p:sp>
    </p:spTree>
    <p:extLst>
      <p:ext uri="{BB962C8B-B14F-4D97-AF65-F5344CB8AC3E}">
        <p14:creationId xmlns:p14="http://schemas.microsoft.com/office/powerpoint/2010/main" val="869201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1517487" cy="8638513"/>
          </a:xfrm>
          <a:prstGeom prst="rect">
            <a:avLst/>
          </a:prstGeom>
        </p:spPr>
      </p:pic>
      <p:sp>
        <p:nvSpPr>
          <p:cNvPr id="2" name="Title 1"/>
          <p:cNvSpPr>
            <a:spLocks noGrp="1"/>
          </p:cNvSpPr>
          <p:nvPr>
            <p:ph type="title"/>
          </p:nvPr>
        </p:nvSpPr>
        <p:spPr>
          <a:xfrm>
            <a:off x="648028" y="2016179"/>
            <a:ext cx="5825116" cy="1728153"/>
          </a:xfrm>
        </p:spPr>
        <p:txBody>
          <a:bodyPr anchor="b">
            <a:normAutofit/>
          </a:bodyPr>
          <a:lstStyle>
            <a:lvl1pPr algn="l">
              <a:defRPr sz="2646"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121171" y="1152103"/>
            <a:ext cx="3100264" cy="5760509"/>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512"/>
            </a:lvl1pPr>
            <a:lvl2pPr marL="432057" indent="0">
              <a:buNone/>
              <a:defRPr sz="1512"/>
            </a:lvl2pPr>
            <a:lvl3pPr marL="864113" indent="0">
              <a:buNone/>
              <a:defRPr sz="1512"/>
            </a:lvl3pPr>
            <a:lvl4pPr marL="1296169" indent="0">
              <a:buNone/>
              <a:defRPr sz="1512"/>
            </a:lvl4pPr>
            <a:lvl5pPr marL="1728226" indent="0">
              <a:buNone/>
              <a:defRPr sz="1512"/>
            </a:lvl5pPr>
            <a:lvl6pPr marL="2160283" indent="0">
              <a:buNone/>
              <a:defRPr sz="1512"/>
            </a:lvl6pPr>
            <a:lvl7pPr marL="2592339" indent="0">
              <a:buNone/>
              <a:defRPr sz="1512"/>
            </a:lvl7pPr>
            <a:lvl8pPr marL="3024396" indent="0">
              <a:buNone/>
              <a:defRPr sz="1512"/>
            </a:lvl8pPr>
            <a:lvl9pPr marL="3456452" indent="0">
              <a:buNone/>
              <a:defRPr sz="1512"/>
            </a:lvl9pPr>
          </a:lstStyle>
          <a:p>
            <a:r>
              <a:rPr lang="en-US" smtClean="0"/>
              <a:t>Click icon to add picture</a:t>
            </a:r>
            <a:endParaRPr lang="en-US" dirty="0"/>
          </a:p>
        </p:txBody>
      </p:sp>
      <p:sp>
        <p:nvSpPr>
          <p:cNvPr id="4" name="Text Placeholder 3"/>
          <p:cNvSpPr>
            <a:spLocks noGrp="1"/>
          </p:cNvSpPr>
          <p:nvPr>
            <p:ph type="body" sz="half" idx="2"/>
          </p:nvPr>
        </p:nvSpPr>
        <p:spPr>
          <a:xfrm>
            <a:off x="648028" y="3744332"/>
            <a:ext cx="5825116" cy="2304203"/>
          </a:xfrm>
        </p:spPr>
        <p:txBody>
          <a:bodyPr anchor="t">
            <a:normAutofit/>
          </a:bodyPr>
          <a:lstStyle>
            <a:lvl1pPr marL="0" indent="0">
              <a:buNone/>
              <a:defRPr sz="1701"/>
            </a:lvl1pPr>
            <a:lvl2pPr marL="432057" indent="0">
              <a:buNone/>
              <a:defRPr sz="1134"/>
            </a:lvl2pPr>
            <a:lvl3pPr marL="864113" indent="0">
              <a:buNone/>
              <a:defRPr sz="945"/>
            </a:lvl3pPr>
            <a:lvl4pPr marL="1296169" indent="0">
              <a:buNone/>
              <a:defRPr sz="851"/>
            </a:lvl4pPr>
            <a:lvl5pPr marL="1728226" indent="0">
              <a:buNone/>
              <a:defRPr sz="851"/>
            </a:lvl5pPr>
            <a:lvl6pPr marL="2160283" indent="0">
              <a:buNone/>
              <a:defRPr sz="851"/>
            </a:lvl6pPr>
            <a:lvl7pPr marL="2592339" indent="0">
              <a:buNone/>
              <a:defRPr sz="851"/>
            </a:lvl7pPr>
            <a:lvl8pPr marL="3024396" indent="0">
              <a:buNone/>
              <a:defRPr sz="851"/>
            </a:lvl8pPr>
            <a:lvl9pPr marL="3456452" indent="0">
              <a:buNone/>
              <a:defRPr sz="851"/>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03B79ECC-C38A-4455-8274-EFC71A07EE2A}" type="slidenum">
              <a:rPr lang="en-AU" altLang="en-US" smtClean="0"/>
              <a:pPr>
                <a:defRPr/>
              </a:pPr>
              <a:t>‹#›</a:t>
            </a:fld>
            <a:endParaRPr lang="en-AU" altLang="en-US"/>
          </a:p>
        </p:txBody>
      </p:sp>
    </p:spTree>
    <p:extLst>
      <p:ext uri="{BB962C8B-B14F-4D97-AF65-F5344CB8AC3E}">
        <p14:creationId xmlns:p14="http://schemas.microsoft.com/office/powerpoint/2010/main" val="165862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29" y="768070"/>
            <a:ext cx="9573405" cy="183482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8029" y="2698907"/>
            <a:ext cx="9573405" cy="459773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116558" y="7396654"/>
            <a:ext cx="1512064" cy="476042"/>
          </a:xfrm>
          <a:prstGeom prst="rect">
            <a:avLst/>
          </a:prstGeom>
        </p:spPr>
        <p:txBody>
          <a:bodyPr vert="horz" lIns="91440" tIns="45720" rIns="91440" bIns="45720" rtlCol="0" anchor="ctr"/>
          <a:lstStyle>
            <a:lvl1pPr algn="r">
              <a:defRPr sz="945" b="0" i="0">
                <a:solidFill>
                  <a:schemeClr val="tx1"/>
                </a:solidFill>
                <a:effectLst/>
                <a:latin typeface="+mn-lt"/>
              </a:defRPr>
            </a:lvl1pPr>
          </a:lstStyle>
          <a:p>
            <a:pPr>
              <a:defRPr/>
            </a:pPr>
            <a:endParaRPr lang="en-AU"/>
          </a:p>
        </p:txBody>
      </p:sp>
      <p:sp>
        <p:nvSpPr>
          <p:cNvPr id="5" name="Footer Placeholder 4"/>
          <p:cNvSpPr>
            <a:spLocks noGrp="1"/>
          </p:cNvSpPr>
          <p:nvPr>
            <p:ph type="ftr" sz="quarter" idx="3"/>
          </p:nvPr>
        </p:nvSpPr>
        <p:spPr>
          <a:xfrm>
            <a:off x="648028" y="7396654"/>
            <a:ext cx="7396526" cy="476042"/>
          </a:xfrm>
          <a:prstGeom prst="rect">
            <a:avLst/>
          </a:prstGeom>
        </p:spPr>
        <p:txBody>
          <a:bodyPr vert="horz" lIns="91440" tIns="45720" rIns="91440" bIns="45720" rtlCol="0" anchor="ctr"/>
          <a:lstStyle>
            <a:lvl1pPr algn="l">
              <a:defRPr sz="945" b="0" i="0">
                <a:solidFill>
                  <a:schemeClr val="tx1"/>
                </a:solidFill>
                <a:effectLst/>
                <a:latin typeface="+mn-lt"/>
              </a:defRPr>
            </a:lvl1pPr>
          </a:lstStyle>
          <a:p>
            <a:pPr>
              <a:defRPr/>
            </a:pPr>
            <a:endParaRPr lang="en-AU"/>
          </a:p>
        </p:txBody>
      </p:sp>
      <p:sp>
        <p:nvSpPr>
          <p:cNvPr id="6" name="Slide Number Placeholder 5"/>
          <p:cNvSpPr>
            <a:spLocks noGrp="1"/>
          </p:cNvSpPr>
          <p:nvPr>
            <p:ph type="sldNum" sz="quarter" idx="4"/>
          </p:nvPr>
        </p:nvSpPr>
        <p:spPr>
          <a:xfrm>
            <a:off x="9700626" y="7396654"/>
            <a:ext cx="520810" cy="476042"/>
          </a:xfrm>
          <a:prstGeom prst="rect">
            <a:avLst/>
          </a:prstGeom>
        </p:spPr>
        <p:txBody>
          <a:bodyPr vert="horz" lIns="91440" tIns="45720" rIns="91440" bIns="45720" rtlCol="0" anchor="ctr"/>
          <a:lstStyle>
            <a:lvl1pPr algn="r">
              <a:defRPr sz="945" b="0" i="0">
                <a:solidFill>
                  <a:schemeClr val="tx1"/>
                </a:solidFill>
                <a:effectLst/>
                <a:latin typeface="+mn-lt"/>
              </a:defRPr>
            </a:lvl1pPr>
          </a:lstStyle>
          <a:p>
            <a:pPr>
              <a:defRPr/>
            </a:pPr>
            <a:fld id="{23FCEBE9-DBDD-4427-B057-062090B33492}" type="slidenum">
              <a:rPr lang="en-AU" altLang="en-US" smtClean="0"/>
              <a:pPr>
                <a:defRPr/>
              </a:pPr>
              <a:t>‹#›</a:t>
            </a:fld>
            <a:endParaRPr lang="en-AU" altLang="en-US"/>
          </a:p>
        </p:txBody>
      </p:sp>
    </p:spTree>
    <p:extLst>
      <p:ext uri="{BB962C8B-B14F-4D97-AF65-F5344CB8AC3E}">
        <p14:creationId xmlns:p14="http://schemas.microsoft.com/office/powerpoint/2010/main" val="1707469641"/>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 id="2147483870" r:id="rId18"/>
    <p:sldLayoutId id="2147483871" r:id="rId19"/>
  </p:sldLayoutIdLst>
  <p:txStyles>
    <p:titleStyle>
      <a:lvl1pPr algn="l" defTabSz="432057" rtl="0" eaLnBrk="1" latinLnBrk="0" hangingPunct="1">
        <a:spcBef>
          <a:spcPct val="0"/>
        </a:spcBef>
        <a:buNone/>
        <a:defRPr sz="3402"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0035" indent="-270035" algn="l" defTabSz="432057" rtl="0" eaLnBrk="1" latinLnBrk="0" hangingPunct="1">
        <a:spcBef>
          <a:spcPts val="0"/>
        </a:spcBef>
        <a:spcAft>
          <a:spcPts val="945"/>
        </a:spcAft>
        <a:buClr>
          <a:schemeClr val="tx1"/>
        </a:buClr>
        <a:buSzPct val="100000"/>
        <a:buFont typeface="Arial"/>
        <a:buChar char="•"/>
        <a:defRPr sz="1701" kern="1200" cap="none">
          <a:solidFill>
            <a:schemeClr val="tx1"/>
          </a:solidFill>
          <a:effectLst/>
          <a:latin typeface="+mn-lt"/>
          <a:ea typeface="+mn-ea"/>
          <a:cs typeface="+mn-cs"/>
        </a:defRPr>
      </a:lvl1pPr>
      <a:lvl2pPr marL="702092" indent="-270035" algn="l" defTabSz="432057" rtl="0" eaLnBrk="1" latinLnBrk="0" hangingPunct="1">
        <a:spcBef>
          <a:spcPts val="0"/>
        </a:spcBef>
        <a:spcAft>
          <a:spcPts val="945"/>
        </a:spcAft>
        <a:buClr>
          <a:schemeClr val="tx1"/>
        </a:buClr>
        <a:buSzPct val="100000"/>
        <a:buFont typeface="Arial"/>
        <a:buChar char="•"/>
        <a:defRPr sz="1512" kern="1200" cap="none">
          <a:solidFill>
            <a:schemeClr val="tx1"/>
          </a:solidFill>
          <a:effectLst/>
          <a:latin typeface="+mn-lt"/>
          <a:ea typeface="+mn-ea"/>
          <a:cs typeface="+mn-cs"/>
        </a:defRPr>
      </a:lvl2pPr>
      <a:lvl3pPr marL="1134149" indent="-270035" algn="l" defTabSz="432057" rtl="0" eaLnBrk="1" latinLnBrk="0" hangingPunct="1">
        <a:spcBef>
          <a:spcPts val="0"/>
        </a:spcBef>
        <a:spcAft>
          <a:spcPts val="945"/>
        </a:spcAft>
        <a:buClr>
          <a:schemeClr val="tx1"/>
        </a:buClr>
        <a:buSzPct val="100000"/>
        <a:buFont typeface="Arial"/>
        <a:buChar char="•"/>
        <a:defRPr sz="1323" kern="1200" cap="none">
          <a:solidFill>
            <a:schemeClr val="tx1"/>
          </a:solidFill>
          <a:effectLst/>
          <a:latin typeface="+mn-lt"/>
          <a:ea typeface="+mn-ea"/>
          <a:cs typeface="+mn-cs"/>
        </a:defRPr>
      </a:lvl3pPr>
      <a:lvl4pPr marL="1458191" indent="-162021" algn="l" defTabSz="432057" rtl="0" eaLnBrk="1" latinLnBrk="0" hangingPunct="1">
        <a:spcBef>
          <a:spcPts val="0"/>
        </a:spcBef>
        <a:spcAft>
          <a:spcPts val="945"/>
        </a:spcAft>
        <a:buClr>
          <a:schemeClr val="tx1"/>
        </a:buClr>
        <a:buSzPct val="100000"/>
        <a:buFont typeface="Arial"/>
        <a:buChar char="•"/>
        <a:defRPr sz="1134" kern="1200" cap="none">
          <a:solidFill>
            <a:schemeClr val="tx1"/>
          </a:solidFill>
          <a:effectLst/>
          <a:latin typeface="+mn-lt"/>
          <a:ea typeface="+mn-ea"/>
          <a:cs typeface="+mn-cs"/>
        </a:defRPr>
      </a:lvl4pPr>
      <a:lvl5pPr marL="1890247" indent="-162021" algn="l" defTabSz="432057" rtl="0" eaLnBrk="1" latinLnBrk="0" hangingPunct="1">
        <a:spcBef>
          <a:spcPts val="0"/>
        </a:spcBef>
        <a:spcAft>
          <a:spcPts val="945"/>
        </a:spcAft>
        <a:buClr>
          <a:schemeClr val="tx1"/>
        </a:buClr>
        <a:buSzPct val="100000"/>
        <a:buFont typeface="Arial"/>
        <a:buChar char="•"/>
        <a:defRPr sz="1134" kern="1200" cap="none">
          <a:solidFill>
            <a:schemeClr val="tx1"/>
          </a:solidFill>
          <a:effectLst/>
          <a:latin typeface="+mn-lt"/>
          <a:ea typeface="+mn-ea"/>
          <a:cs typeface="+mn-cs"/>
        </a:defRPr>
      </a:lvl5pPr>
      <a:lvl6pPr marL="2376310" indent="-216028" algn="l" defTabSz="432057" rtl="0" eaLnBrk="1" latinLnBrk="0" hangingPunct="1">
        <a:spcBef>
          <a:spcPts val="0"/>
        </a:spcBef>
        <a:spcAft>
          <a:spcPts val="945"/>
        </a:spcAft>
        <a:buClr>
          <a:schemeClr val="tx1"/>
        </a:buClr>
        <a:buSzPct val="100000"/>
        <a:buFont typeface="Arial"/>
        <a:buChar char="•"/>
        <a:defRPr sz="1134" kern="1200" cap="none">
          <a:solidFill>
            <a:schemeClr val="tx1"/>
          </a:solidFill>
          <a:effectLst/>
          <a:latin typeface="+mn-lt"/>
          <a:ea typeface="+mn-ea"/>
          <a:cs typeface="+mn-cs"/>
        </a:defRPr>
      </a:lvl6pPr>
      <a:lvl7pPr marL="2808367" indent="-216028" algn="l" defTabSz="432057" rtl="0" eaLnBrk="1" latinLnBrk="0" hangingPunct="1">
        <a:spcBef>
          <a:spcPts val="0"/>
        </a:spcBef>
        <a:spcAft>
          <a:spcPts val="945"/>
        </a:spcAft>
        <a:buClr>
          <a:schemeClr val="tx1"/>
        </a:buClr>
        <a:buSzPct val="100000"/>
        <a:buFont typeface="Arial"/>
        <a:buChar char="•"/>
        <a:defRPr sz="1134" kern="1200" cap="none">
          <a:solidFill>
            <a:schemeClr val="tx1"/>
          </a:solidFill>
          <a:effectLst/>
          <a:latin typeface="+mn-lt"/>
          <a:ea typeface="+mn-ea"/>
          <a:cs typeface="+mn-cs"/>
        </a:defRPr>
      </a:lvl7pPr>
      <a:lvl8pPr marL="3240424" indent="-216028" algn="l" defTabSz="432057" rtl="0" eaLnBrk="1" latinLnBrk="0" hangingPunct="1">
        <a:spcBef>
          <a:spcPts val="0"/>
        </a:spcBef>
        <a:spcAft>
          <a:spcPts val="945"/>
        </a:spcAft>
        <a:buClr>
          <a:schemeClr val="tx1"/>
        </a:buClr>
        <a:buSzPct val="100000"/>
        <a:buFont typeface="Arial"/>
        <a:buChar char="•"/>
        <a:defRPr sz="1134" kern="1200" cap="none">
          <a:solidFill>
            <a:schemeClr val="tx1"/>
          </a:solidFill>
          <a:effectLst/>
          <a:latin typeface="+mn-lt"/>
          <a:ea typeface="+mn-ea"/>
          <a:cs typeface="+mn-cs"/>
        </a:defRPr>
      </a:lvl8pPr>
      <a:lvl9pPr marL="3672481" indent="-216028" algn="l" defTabSz="432057" rtl="0" eaLnBrk="1" latinLnBrk="0" hangingPunct="1">
        <a:spcBef>
          <a:spcPts val="0"/>
        </a:spcBef>
        <a:spcAft>
          <a:spcPts val="945"/>
        </a:spcAft>
        <a:buClr>
          <a:schemeClr val="tx1"/>
        </a:buClr>
        <a:buSzPct val="100000"/>
        <a:buFont typeface="Arial"/>
        <a:buChar char="•"/>
        <a:defRPr sz="1134" kern="1200" cap="none">
          <a:solidFill>
            <a:schemeClr val="tx1"/>
          </a:solidFill>
          <a:effectLst/>
          <a:latin typeface="+mn-lt"/>
          <a:ea typeface="+mn-ea"/>
          <a:cs typeface="+mn-cs"/>
        </a:defRPr>
      </a:lvl9pPr>
    </p:bodyStyle>
    <p:otherStyle>
      <a:defPPr>
        <a:defRPr lang="en-US"/>
      </a:defPPr>
      <a:lvl1pPr marL="0" algn="l" defTabSz="432057" rtl="0" eaLnBrk="1" latinLnBrk="0" hangingPunct="1">
        <a:defRPr sz="1701" kern="1200">
          <a:solidFill>
            <a:schemeClr val="tx1"/>
          </a:solidFill>
          <a:latin typeface="+mn-lt"/>
          <a:ea typeface="+mn-ea"/>
          <a:cs typeface="+mn-cs"/>
        </a:defRPr>
      </a:lvl1pPr>
      <a:lvl2pPr marL="432057" algn="l" defTabSz="432057" rtl="0" eaLnBrk="1" latinLnBrk="0" hangingPunct="1">
        <a:defRPr sz="1701" kern="1200">
          <a:solidFill>
            <a:schemeClr val="tx1"/>
          </a:solidFill>
          <a:latin typeface="+mn-lt"/>
          <a:ea typeface="+mn-ea"/>
          <a:cs typeface="+mn-cs"/>
        </a:defRPr>
      </a:lvl2pPr>
      <a:lvl3pPr marL="864113" algn="l" defTabSz="432057" rtl="0" eaLnBrk="1" latinLnBrk="0" hangingPunct="1">
        <a:defRPr sz="1701" kern="1200">
          <a:solidFill>
            <a:schemeClr val="tx1"/>
          </a:solidFill>
          <a:latin typeface="+mn-lt"/>
          <a:ea typeface="+mn-ea"/>
          <a:cs typeface="+mn-cs"/>
        </a:defRPr>
      </a:lvl3pPr>
      <a:lvl4pPr marL="1296169" algn="l" defTabSz="432057" rtl="0" eaLnBrk="1" latinLnBrk="0" hangingPunct="1">
        <a:defRPr sz="1701" kern="1200">
          <a:solidFill>
            <a:schemeClr val="tx1"/>
          </a:solidFill>
          <a:latin typeface="+mn-lt"/>
          <a:ea typeface="+mn-ea"/>
          <a:cs typeface="+mn-cs"/>
        </a:defRPr>
      </a:lvl4pPr>
      <a:lvl5pPr marL="1728226" algn="l" defTabSz="432057" rtl="0" eaLnBrk="1" latinLnBrk="0" hangingPunct="1">
        <a:defRPr sz="1701" kern="1200">
          <a:solidFill>
            <a:schemeClr val="tx1"/>
          </a:solidFill>
          <a:latin typeface="+mn-lt"/>
          <a:ea typeface="+mn-ea"/>
          <a:cs typeface="+mn-cs"/>
        </a:defRPr>
      </a:lvl5pPr>
      <a:lvl6pPr marL="2160283" algn="l" defTabSz="432057" rtl="0" eaLnBrk="1" latinLnBrk="0" hangingPunct="1">
        <a:defRPr sz="1701" kern="1200">
          <a:solidFill>
            <a:schemeClr val="tx1"/>
          </a:solidFill>
          <a:latin typeface="+mn-lt"/>
          <a:ea typeface="+mn-ea"/>
          <a:cs typeface="+mn-cs"/>
        </a:defRPr>
      </a:lvl6pPr>
      <a:lvl7pPr marL="2592339" algn="l" defTabSz="432057" rtl="0" eaLnBrk="1" latinLnBrk="0" hangingPunct="1">
        <a:defRPr sz="1701" kern="1200">
          <a:solidFill>
            <a:schemeClr val="tx1"/>
          </a:solidFill>
          <a:latin typeface="+mn-lt"/>
          <a:ea typeface="+mn-ea"/>
          <a:cs typeface="+mn-cs"/>
        </a:defRPr>
      </a:lvl7pPr>
      <a:lvl8pPr marL="3024396" algn="l" defTabSz="432057" rtl="0" eaLnBrk="1" latinLnBrk="0" hangingPunct="1">
        <a:defRPr sz="1701" kern="1200">
          <a:solidFill>
            <a:schemeClr val="tx1"/>
          </a:solidFill>
          <a:latin typeface="+mn-lt"/>
          <a:ea typeface="+mn-ea"/>
          <a:cs typeface="+mn-cs"/>
        </a:defRPr>
      </a:lvl8pPr>
      <a:lvl9pPr marL="3456452" algn="l" defTabSz="432057"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92055" y="1152962"/>
            <a:ext cx="10368121" cy="1439665"/>
          </a:xfrm>
        </p:spPr>
        <p:txBody>
          <a:bodyPr>
            <a:normAutofit fontScale="90000"/>
          </a:bodyPr>
          <a:lstStyle/>
          <a:p>
            <a:r>
              <a:rPr lang="en-AU" altLang="en-US" sz="5999" dirty="0">
                <a:solidFill>
                  <a:srgbClr val="FFFF00"/>
                </a:solidFill>
              </a:rPr>
              <a:t>Formulation in the PWC: a relational and Attachment Approach</a:t>
            </a:r>
          </a:p>
        </p:txBody>
      </p:sp>
      <p:sp>
        <p:nvSpPr>
          <p:cNvPr id="6147" name="Content Placeholder 2"/>
          <p:cNvSpPr>
            <a:spLocks noGrp="1"/>
          </p:cNvSpPr>
          <p:nvPr>
            <p:ph idx="1"/>
          </p:nvPr>
        </p:nvSpPr>
        <p:spPr>
          <a:xfrm>
            <a:off x="288238" y="3240380"/>
            <a:ext cx="11015938" cy="4765513"/>
          </a:xfrm>
        </p:spPr>
        <p:txBody>
          <a:bodyPr>
            <a:normAutofit fontScale="92500" lnSpcReduction="20000"/>
          </a:bodyPr>
          <a:lstStyle/>
          <a:p>
            <a:pPr marL="0" indent="0">
              <a:buNone/>
              <a:defRPr/>
            </a:pPr>
            <a:r>
              <a:rPr lang="en-AU" altLang="en-US" sz="2200" dirty="0"/>
              <a:t>                    		</a:t>
            </a:r>
          </a:p>
          <a:p>
            <a:pPr marL="0" indent="0">
              <a:buNone/>
              <a:defRPr/>
            </a:pPr>
            <a:r>
              <a:rPr lang="en-AU" altLang="en-US" sz="2200" dirty="0"/>
              <a:t>				Loyola McLean</a:t>
            </a:r>
          </a:p>
          <a:p>
            <a:pPr marL="0" indent="0">
              <a:buNone/>
              <a:defRPr/>
            </a:pPr>
            <a:r>
              <a:rPr lang="en-AU" altLang="en-US" sz="2200" dirty="0"/>
              <a:t>				Associate Professor Brain and Mind Centre</a:t>
            </a:r>
          </a:p>
          <a:p>
            <a:pPr marL="0" indent="0">
              <a:buNone/>
              <a:defRPr/>
            </a:pPr>
            <a:r>
              <a:rPr lang="en-AU" altLang="en-US" sz="2200" dirty="0"/>
              <a:t>				Consultant Psychiatrist and Psychotherapy Educator, </a:t>
            </a:r>
            <a:r>
              <a:rPr lang="en-AU" altLang="en-US" sz="2200" dirty="0" err="1"/>
              <a:t>SWaGS</a:t>
            </a:r>
            <a:r>
              <a:rPr lang="en-AU" altLang="en-US" sz="2200" dirty="0"/>
              <a:t> 												Psychiatry Training Network, WSLHD</a:t>
            </a:r>
          </a:p>
          <a:p>
            <a:pPr marL="0" indent="0">
              <a:buNone/>
              <a:defRPr/>
            </a:pPr>
            <a:r>
              <a:rPr lang="en-AU" altLang="en-US" sz="2200" dirty="0"/>
              <a:t>				Faculty Member Westmead Psychotherapy Program </a:t>
            </a:r>
          </a:p>
          <a:p>
            <a:pPr marL="0" indent="0">
              <a:buNone/>
              <a:defRPr/>
            </a:pPr>
            <a:r>
              <a:rPr lang="en-AU" altLang="en-US" sz="2200" dirty="0"/>
              <a:t>				Research Psychiatrist, C-L Psychiatry, RNSH</a:t>
            </a:r>
          </a:p>
          <a:p>
            <a:pPr marL="0" indent="0">
              <a:buNone/>
              <a:defRPr/>
            </a:pPr>
            <a:endParaRPr lang="en-AU" altLang="en-US" sz="2200" dirty="0"/>
          </a:p>
          <a:p>
            <a:pPr marL="0" indent="0">
              <a:buNone/>
              <a:defRPr/>
            </a:pPr>
            <a:r>
              <a:rPr lang="en-AU" altLang="en-US" sz="2200" dirty="0"/>
              <a:t>				And thanks to Joan Haliburn and Tony Korner and colleagues at the Westmead 							Psychotherapy Program for their ongoing teaching on formulation</a:t>
            </a:r>
          </a:p>
          <a:p>
            <a:pPr marL="0" indent="0">
              <a:buNone/>
              <a:defRPr/>
            </a:pPr>
            <a:r>
              <a:rPr lang="en-AU" altLang="en-US" sz="2200" dirty="0"/>
              <a:t>				Thanks to </a:t>
            </a:r>
            <a:r>
              <a:rPr lang="en-AU" altLang="en-US" sz="2200" dirty="0" err="1"/>
              <a:t>Keryl</a:t>
            </a:r>
            <a:r>
              <a:rPr lang="en-AU" altLang="en-US" sz="2200" dirty="0"/>
              <a:t> Egan for the original self-disorder chart</a:t>
            </a:r>
          </a:p>
          <a:p>
            <a:pPr marL="0" indent="0">
              <a:buNone/>
              <a:defRPr/>
            </a:pPr>
            <a:endParaRPr lang="en-AU" altLang="en-US" sz="2800" dirty="0">
              <a:solidFill>
                <a:srgbClr val="FFFF00"/>
              </a:solidFill>
            </a:endParaRPr>
          </a:p>
          <a:p>
            <a:pPr marL="0" indent="0">
              <a:buNone/>
              <a:defRPr/>
            </a:pPr>
            <a:r>
              <a:rPr lang="en-AU" altLang="en-US" sz="2800" dirty="0">
                <a:solidFill>
                  <a:srgbClr val="FFFF00"/>
                </a:solidFill>
              </a:rPr>
              <a:t>			</a:t>
            </a:r>
          </a:p>
          <a:p>
            <a:pPr>
              <a:defRPr/>
            </a:pPr>
            <a:endParaRPr lang="en-AU"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A4AD093C-22C5-454D-B0B1-E6425775C350}" type="slidenum">
              <a:rPr lang="en-US" altLang="en-US" sz="1260"/>
              <a:pPr>
                <a:spcBef>
                  <a:spcPct val="0"/>
                </a:spcBef>
                <a:buClrTx/>
                <a:buSzTx/>
                <a:buFontTx/>
                <a:buNone/>
              </a:pPr>
              <a:t>10</a:t>
            </a:fld>
            <a:endParaRPr lang="en-US" altLang="en-US" sz="1260"/>
          </a:p>
        </p:txBody>
      </p:sp>
      <p:sp>
        <p:nvSpPr>
          <p:cNvPr id="38915" name="Rectangle 2"/>
          <p:cNvSpPr>
            <a:spLocks noGrp="1" noChangeArrowheads="1"/>
          </p:cNvSpPr>
          <p:nvPr>
            <p:ph type="title"/>
          </p:nvPr>
        </p:nvSpPr>
        <p:spPr>
          <a:xfrm>
            <a:off x="720495" y="540569"/>
            <a:ext cx="10259491" cy="1619920"/>
          </a:xfrm>
        </p:spPr>
        <p:txBody>
          <a:bodyPr/>
          <a:lstStyle/>
          <a:p>
            <a:pPr eaLnBrk="1" hangingPunct="1"/>
            <a:r>
              <a:rPr lang="en-AU" altLang="en-US" sz="4536" dirty="0">
                <a:solidFill>
                  <a:srgbClr val="FFFF00"/>
                </a:solidFill>
                <a:latin typeface="+mn-lt"/>
              </a:rPr>
              <a:t>Assessing  with an Ear/ Eye for  Attachment</a:t>
            </a:r>
          </a:p>
        </p:txBody>
      </p:sp>
      <p:sp>
        <p:nvSpPr>
          <p:cNvPr id="38916" name="Rectangle 3"/>
          <p:cNvSpPr>
            <a:spLocks noGrp="1" noChangeArrowheads="1"/>
          </p:cNvSpPr>
          <p:nvPr>
            <p:ph type="body" idx="1"/>
          </p:nvPr>
        </p:nvSpPr>
        <p:spPr>
          <a:xfrm>
            <a:off x="504505" y="2234486"/>
            <a:ext cx="10691471" cy="5243740"/>
          </a:xfrm>
        </p:spPr>
        <p:txBody>
          <a:bodyPr>
            <a:normAutofit fontScale="85000" lnSpcReduction="20000"/>
          </a:bodyPr>
          <a:lstStyle/>
          <a:p>
            <a:pPr eaLnBrk="1" hangingPunct="1"/>
            <a:r>
              <a:rPr lang="en-AU" altLang="en-US" sz="3024"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Listen</a:t>
            </a:r>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 for </a:t>
            </a:r>
          </a:p>
          <a:p>
            <a:pPr lvl="1" eaLnBrk="1" hangingPunct="1"/>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Symptoms </a:t>
            </a:r>
            <a:r>
              <a:rPr lang="en-AU" altLang="en-US" sz="3024"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(self-regulation, relatedness, rest, work, play, love)</a:t>
            </a:r>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 and their patterns</a:t>
            </a:r>
          </a:p>
          <a:p>
            <a:pPr lvl="1" eaLnBrk="1" hangingPunct="1"/>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story/attachment themes (the narrative) and HOW they tell it</a:t>
            </a:r>
          </a:p>
          <a:p>
            <a:pPr lvl="2"/>
            <a:r>
              <a:rPr lang="en-AU" altLang="en-US" sz="2835" dirty="0">
                <a:latin typeface="Arial Unicode MS" panose="020B0604020202020204" pitchFamily="34" charset="-128"/>
                <a:ea typeface="Arial Unicode MS" panose="020B0604020202020204" pitchFamily="34" charset="-128"/>
                <a:cs typeface="Arial Unicode MS" panose="020B0604020202020204" pitchFamily="34" charset="-128"/>
              </a:rPr>
              <a:t>Secure/dismissing/preoccupied/disorganised </a:t>
            </a:r>
            <a:endParaRPr lang="en-AU" altLang="en-US" sz="2835"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lvl="2"/>
            <a:r>
              <a:rPr lang="en-AU" altLang="en-US" sz="2835"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Consider regulation/behaviour/cognition/discourse</a:t>
            </a:r>
          </a:p>
          <a:p>
            <a:pPr lvl="1" eaLnBrk="1" hangingPunct="1"/>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states of mind/body/bodymind (shame, dissociation, fear cascade</a:t>
            </a:r>
          </a:p>
          <a:p>
            <a:pPr lvl="1" eaLnBrk="1" hangingPunct="1"/>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attachment interpretation</a:t>
            </a:r>
          </a:p>
          <a:p>
            <a:pPr lvl="1" eaLnBrk="1" hangingPunct="1"/>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management opportunities</a:t>
            </a:r>
          </a:p>
          <a:p>
            <a:pPr eaLnBrk="1" hangingPunct="1"/>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Tune your empathy instrument and resonate</a:t>
            </a:r>
          </a:p>
          <a:p>
            <a:pPr eaLnBrk="1" hangingPunct="1"/>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Use you observational skills and gather the data</a:t>
            </a:r>
          </a:p>
          <a:p>
            <a:pPr eaLnBrk="1" hangingPunct="1"/>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Include the </a:t>
            </a:r>
            <a:r>
              <a:rPr lang="en-AU" altLang="en-US" sz="3024"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Movement</a:t>
            </a:r>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 and </a:t>
            </a:r>
            <a:r>
              <a:rPr lang="en-AU" altLang="en-US" sz="3024"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Feeling</a:t>
            </a:r>
            <a:r>
              <a:rPr lang="en-AU"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 of the </a:t>
            </a:r>
            <a:r>
              <a:rPr lang="en-AU" altLang="en-US" sz="3024"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alliance: in vivo data</a:t>
            </a:r>
          </a:p>
        </p:txBody>
      </p:sp>
    </p:spTree>
    <p:extLst>
      <p:ext uri="{BB962C8B-B14F-4D97-AF65-F5344CB8AC3E}">
        <p14:creationId xmlns:p14="http://schemas.microsoft.com/office/powerpoint/2010/main" val="2343559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0508" y="270582"/>
            <a:ext cx="10751467" cy="162027"/>
          </a:xfrm>
        </p:spPr>
        <p:txBody>
          <a:bodyPr>
            <a:normAutofit fontScale="90000"/>
          </a:bodyPr>
          <a:lstStyle/>
          <a:p>
            <a:pPr algn="ctr" eaLnBrk="1" hangingPunct="1"/>
            <a:r>
              <a:rPr lang="en-AU" altLang="en-US" sz="3528" i="1" dirty="0">
                <a:solidFill>
                  <a:srgbClr val="FFFF00"/>
                </a:solidFill>
              </a:rPr>
              <a:t>Attachment states of mind  (McLean, 2004, 2008,2012)</a:t>
            </a:r>
          </a:p>
        </p:txBody>
      </p:sp>
      <p:sp>
        <p:nvSpPr>
          <p:cNvPr id="63491" name="Text Box 3"/>
          <p:cNvSpPr txBox="1">
            <a:spLocks noChangeArrowheads="1"/>
          </p:cNvSpPr>
          <p:nvPr/>
        </p:nvSpPr>
        <p:spPr bwMode="auto">
          <a:xfrm>
            <a:off x="1152472" y="2784458"/>
            <a:ext cx="2207891" cy="557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AU" altLang="en-US" sz="3024">
              <a:latin typeface="Times New Roman" panose="02020603050405020304" pitchFamily="18" charset="0"/>
            </a:endParaRPr>
          </a:p>
        </p:txBody>
      </p:sp>
      <p:sp>
        <p:nvSpPr>
          <p:cNvPr id="63492" name="Text Box 4"/>
          <p:cNvSpPr txBox="1">
            <a:spLocks noChangeArrowheads="1"/>
          </p:cNvSpPr>
          <p:nvPr/>
        </p:nvSpPr>
        <p:spPr bwMode="auto">
          <a:xfrm>
            <a:off x="384511" y="2400477"/>
            <a:ext cx="4703767" cy="557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endParaRPr lang="en-AU" altLang="en-US" sz="3024">
              <a:latin typeface="Times New Roman" panose="02020603050405020304" pitchFamily="18" charset="0"/>
            </a:endParaRPr>
          </a:p>
        </p:txBody>
      </p:sp>
      <p:sp>
        <p:nvSpPr>
          <p:cNvPr id="63493" name="Text Box 5"/>
          <p:cNvSpPr txBox="1">
            <a:spLocks noChangeArrowheads="1"/>
          </p:cNvSpPr>
          <p:nvPr/>
        </p:nvSpPr>
        <p:spPr bwMode="auto">
          <a:xfrm>
            <a:off x="480506" y="576567"/>
            <a:ext cx="3335736" cy="446381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0"/>
              </a:spcBef>
              <a:buClrTx/>
              <a:buSzTx/>
              <a:buFontTx/>
              <a:buNone/>
            </a:pPr>
            <a:r>
              <a:rPr lang="en-AU" altLang="en-US" sz="2520" b="1" dirty="0">
                <a:latin typeface="Times New Roman" panose="02020603050405020304" pitchFamily="18" charset="0"/>
              </a:rPr>
              <a:t>A: </a:t>
            </a:r>
            <a:r>
              <a:rPr lang="en-AU" altLang="en-US" sz="2520" b="1" dirty="0" smtClean="0">
                <a:latin typeface="Times New Roman" panose="02020603050405020304" pitchFamily="18" charset="0"/>
              </a:rPr>
              <a:t>DISMISSING</a:t>
            </a:r>
            <a:endParaRPr lang="en-AU" altLang="en-US" sz="3024" dirty="0">
              <a:latin typeface="Stencil" pitchFamily="82" charset="0"/>
            </a:endParaRPr>
          </a:p>
          <a:p>
            <a:pPr>
              <a:lnSpc>
                <a:spcPct val="90000"/>
              </a:lnSpc>
              <a:spcBef>
                <a:spcPct val="50000"/>
              </a:spcBef>
              <a:buClrTx/>
              <a:buSzTx/>
              <a:buFontTx/>
              <a:buNone/>
            </a:pPr>
            <a:r>
              <a:rPr lang="en-AU" altLang="en-US" sz="1764" b="1" dirty="0">
                <a:latin typeface="Times New Roman" panose="02020603050405020304" pitchFamily="18" charset="0"/>
              </a:rPr>
              <a:t>I have to do it myself </a:t>
            </a:r>
          </a:p>
          <a:p>
            <a:pPr>
              <a:lnSpc>
                <a:spcPct val="90000"/>
              </a:lnSpc>
              <a:spcBef>
                <a:spcPct val="50000"/>
              </a:spcBef>
              <a:buClrTx/>
              <a:buSzTx/>
              <a:buFontTx/>
              <a:buNone/>
            </a:pPr>
            <a:r>
              <a:rPr lang="en-AU" altLang="en-US" sz="1764" b="1" dirty="0">
                <a:latin typeface="Times New Roman" panose="02020603050405020304" pitchFamily="18" charset="0"/>
              </a:rPr>
              <a:t>	</a:t>
            </a:r>
            <a:r>
              <a:rPr lang="en-AU" altLang="en-US" sz="1764" b="1" u="sng" dirty="0">
                <a:latin typeface="Times New Roman" panose="02020603050405020304" pitchFamily="18" charset="0"/>
              </a:rPr>
              <a:t>as</a:t>
            </a:r>
            <a:r>
              <a:rPr lang="en-AU" altLang="en-US" sz="1764" b="1" dirty="0">
                <a:latin typeface="Times New Roman" panose="02020603050405020304" pitchFamily="18" charset="0"/>
              </a:rPr>
              <a:t> </a:t>
            </a:r>
          </a:p>
          <a:p>
            <a:pPr>
              <a:lnSpc>
                <a:spcPct val="90000"/>
              </a:lnSpc>
              <a:spcBef>
                <a:spcPct val="50000"/>
              </a:spcBef>
              <a:buClrTx/>
              <a:buSzTx/>
              <a:buFontTx/>
              <a:buNone/>
            </a:pPr>
            <a:r>
              <a:rPr lang="en-AU" altLang="en-US" sz="1764" b="1" dirty="0">
                <a:latin typeface="Times New Roman" panose="02020603050405020304" pitchFamily="18" charset="0"/>
              </a:rPr>
              <a:t>Others are not helpful / reject me </a:t>
            </a:r>
          </a:p>
          <a:p>
            <a:pPr>
              <a:lnSpc>
                <a:spcPct val="90000"/>
              </a:lnSpc>
              <a:spcBef>
                <a:spcPct val="50000"/>
              </a:spcBef>
              <a:buClrTx/>
              <a:buSzTx/>
              <a:buFontTx/>
              <a:buNone/>
            </a:pPr>
            <a:r>
              <a:rPr lang="en-AU" altLang="en-US" sz="1764" b="1" dirty="0">
                <a:latin typeface="Times New Roman" panose="02020603050405020304" pitchFamily="18" charset="0"/>
              </a:rPr>
              <a:t>I am shameful / contemptible when needy</a:t>
            </a:r>
          </a:p>
          <a:p>
            <a:pPr>
              <a:lnSpc>
                <a:spcPct val="90000"/>
              </a:lnSpc>
              <a:spcBef>
                <a:spcPct val="50000"/>
              </a:spcBef>
              <a:buClrTx/>
              <a:buSzTx/>
              <a:buFontTx/>
              <a:buNone/>
            </a:pPr>
            <a:r>
              <a:rPr lang="en-AU" altLang="en-US" sz="1764" b="1" dirty="0">
                <a:latin typeface="Times New Roman" panose="02020603050405020304" pitchFamily="18" charset="0"/>
              </a:rPr>
              <a:t>I avoid /minimize feeling</a:t>
            </a:r>
          </a:p>
          <a:p>
            <a:pPr>
              <a:lnSpc>
                <a:spcPct val="90000"/>
              </a:lnSpc>
              <a:spcBef>
                <a:spcPct val="50000"/>
              </a:spcBef>
              <a:buClrTx/>
              <a:buSzTx/>
              <a:buFontTx/>
              <a:buNone/>
            </a:pPr>
            <a:r>
              <a:rPr lang="en-AU" altLang="en-US" sz="1764" b="1" dirty="0">
                <a:latin typeface="Times New Roman" panose="02020603050405020304" pitchFamily="18" charset="0"/>
              </a:rPr>
              <a:t>I focus on:</a:t>
            </a:r>
          </a:p>
          <a:p>
            <a:pPr>
              <a:lnSpc>
                <a:spcPct val="90000"/>
              </a:lnSpc>
              <a:spcBef>
                <a:spcPct val="50000"/>
              </a:spcBef>
              <a:buClrTx/>
              <a:buSzTx/>
              <a:buFontTx/>
              <a:buChar char="-"/>
            </a:pPr>
            <a:r>
              <a:rPr lang="en-AU" altLang="en-US" sz="1764" b="1" dirty="0">
                <a:latin typeface="Times New Roman" panose="02020603050405020304" pitchFamily="18" charset="0"/>
              </a:rPr>
              <a:t> being Independent/strong</a:t>
            </a:r>
          </a:p>
          <a:p>
            <a:pPr>
              <a:lnSpc>
                <a:spcPct val="90000"/>
              </a:lnSpc>
              <a:spcBef>
                <a:spcPct val="50000"/>
              </a:spcBef>
              <a:buClrTx/>
              <a:buSzTx/>
              <a:buFontTx/>
              <a:buChar char="-"/>
            </a:pPr>
            <a:r>
              <a:rPr lang="en-AU" altLang="en-US" sz="1764" b="1" dirty="0">
                <a:latin typeface="Times New Roman" panose="02020603050405020304" pitchFamily="18" charset="0"/>
              </a:rPr>
              <a:t> achievements/fun/things</a:t>
            </a:r>
          </a:p>
          <a:p>
            <a:pPr>
              <a:lnSpc>
                <a:spcPct val="90000"/>
              </a:lnSpc>
              <a:spcBef>
                <a:spcPct val="50000"/>
              </a:spcBef>
              <a:buClrTx/>
              <a:buSzTx/>
              <a:buFontTx/>
              <a:buChar char="-"/>
            </a:pPr>
            <a:r>
              <a:rPr lang="en-AU" altLang="en-US" sz="1764" b="1" dirty="0">
                <a:latin typeface="Times New Roman" panose="02020603050405020304" pitchFamily="18" charset="0"/>
              </a:rPr>
              <a:t> material success</a:t>
            </a:r>
            <a:endParaRPr lang="en-US" altLang="en-US" sz="2016" b="1" dirty="0">
              <a:solidFill>
                <a:schemeClr val="bg1"/>
              </a:solidFill>
              <a:latin typeface="Times New Roman" panose="02020603050405020304" pitchFamily="18" charset="0"/>
            </a:endParaRPr>
          </a:p>
        </p:txBody>
      </p:sp>
      <p:sp>
        <p:nvSpPr>
          <p:cNvPr id="63494" name="Text Box 6"/>
          <p:cNvSpPr txBox="1">
            <a:spLocks noChangeArrowheads="1"/>
          </p:cNvSpPr>
          <p:nvPr/>
        </p:nvSpPr>
        <p:spPr bwMode="auto">
          <a:xfrm>
            <a:off x="4224321" y="576567"/>
            <a:ext cx="3065849" cy="414485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0"/>
              </a:spcBef>
              <a:buClrTx/>
              <a:buSzTx/>
              <a:buFontTx/>
              <a:buNone/>
            </a:pPr>
            <a:r>
              <a:rPr lang="en-AU" altLang="en-US" sz="2520" b="1" dirty="0">
                <a:latin typeface="Times New Roman" panose="02020603050405020304" pitchFamily="18" charset="0"/>
              </a:rPr>
              <a:t>B: SECURE</a:t>
            </a:r>
            <a:endParaRPr lang="en-AU" altLang="en-US" sz="3024" b="1" dirty="0">
              <a:latin typeface="Stencil" pitchFamily="82" charset="0"/>
            </a:endParaRPr>
          </a:p>
          <a:p>
            <a:pPr>
              <a:lnSpc>
                <a:spcPct val="90000"/>
              </a:lnSpc>
              <a:spcBef>
                <a:spcPct val="50000"/>
              </a:spcBef>
              <a:buClrTx/>
              <a:buSzTx/>
              <a:buFontTx/>
              <a:buNone/>
            </a:pPr>
            <a:r>
              <a:rPr lang="en-AU" altLang="en-US" sz="1764" b="1" dirty="0">
                <a:latin typeface="Times New Roman" panose="02020603050405020304" pitchFamily="18" charset="0"/>
              </a:rPr>
              <a:t>I am free to ask for help</a:t>
            </a:r>
          </a:p>
          <a:p>
            <a:pPr algn="ctr">
              <a:lnSpc>
                <a:spcPct val="90000"/>
              </a:lnSpc>
              <a:spcBef>
                <a:spcPct val="50000"/>
              </a:spcBef>
              <a:buClrTx/>
              <a:buSzTx/>
              <a:buFontTx/>
              <a:buNone/>
            </a:pPr>
            <a:r>
              <a:rPr lang="en-AU" altLang="en-US" sz="1764" b="1" dirty="0">
                <a:latin typeface="Times New Roman" panose="02020603050405020304" pitchFamily="18" charset="0"/>
              </a:rPr>
              <a:t>As</a:t>
            </a:r>
          </a:p>
          <a:p>
            <a:pPr>
              <a:lnSpc>
                <a:spcPct val="90000"/>
              </a:lnSpc>
              <a:spcBef>
                <a:spcPct val="50000"/>
              </a:spcBef>
              <a:buClrTx/>
              <a:buSzTx/>
              <a:buFontTx/>
              <a:buNone/>
            </a:pPr>
            <a:r>
              <a:rPr lang="en-AU" altLang="en-US" sz="1764" b="1" dirty="0">
                <a:latin typeface="Times New Roman" panose="02020603050405020304" pitchFamily="18" charset="0"/>
              </a:rPr>
              <a:t>I am lovable</a:t>
            </a:r>
          </a:p>
          <a:p>
            <a:pPr>
              <a:lnSpc>
                <a:spcPct val="90000"/>
              </a:lnSpc>
              <a:spcBef>
                <a:spcPct val="50000"/>
              </a:spcBef>
              <a:buClrTx/>
              <a:buSzTx/>
              <a:buFontTx/>
              <a:buNone/>
            </a:pPr>
            <a:r>
              <a:rPr lang="en-AU" altLang="en-US" sz="1764" b="1" dirty="0">
                <a:latin typeface="Times New Roman" panose="02020603050405020304" pitchFamily="18" charset="0"/>
              </a:rPr>
              <a:t>Others are useful and reliable</a:t>
            </a:r>
          </a:p>
          <a:p>
            <a:pPr>
              <a:lnSpc>
                <a:spcPct val="90000"/>
              </a:lnSpc>
              <a:spcBef>
                <a:spcPct val="50000"/>
              </a:spcBef>
              <a:buClrTx/>
              <a:buSzTx/>
              <a:buFontTx/>
              <a:buNone/>
            </a:pPr>
            <a:r>
              <a:rPr lang="en-AU" altLang="en-US" sz="1764" b="1" dirty="0">
                <a:latin typeface="Times New Roman" panose="02020603050405020304" pitchFamily="18" charset="0"/>
              </a:rPr>
              <a:t>I am free to: </a:t>
            </a:r>
          </a:p>
          <a:p>
            <a:pPr>
              <a:lnSpc>
                <a:spcPct val="90000"/>
              </a:lnSpc>
              <a:spcBef>
                <a:spcPct val="50000"/>
              </a:spcBef>
              <a:buClrTx/>
              <a:buSzTx/>
              <a:buFontTx/>
              <a:buNone/>
            </a:pPr>
            <a:r>
              <a:rPr lang="en-AU" altLang="en-US" sz="1764" b="1" dirty="0">
                <a:latin typeface="Times New Roman" panose="02020603050405020304" pitchFamily="18" charset="0"/>
              </a:rPr>
              <a:t>  - Value relationships</a:t>
            </a:r>
          </a:p>
          <a:p>
            <a:pPr>
              <a:lnSpc>
                <a:spcPct val="90000"/>
              </a:lnSpc>
              <a:spcBef>
                <a:spcPct val="50000"/>
              </a:spcBef>
              <a:buClrTx/>
              <a:buSzTx/>
              <a:buFontTx/>
              <a:buNone/>
            </a:pPr>
            <a:r>
              <a:rPr lang="en-AU" altLang="en-US" sz="1764" b="1" dirty="0">
                <a:latin typeface="Times New Roman" panose="02020603050405020304" pitchFamily="18" charset="0"/>
              </a:rPr>
              <a:t>  - Express emotion openly &amp; directly</a:t>
            </a:r>
          </a:p>
          <a:p>
            <a:pPr>
              <a:lnSpc>
                <a:spcPct val="90000"/>
              </a:lnSpc>
              <a:spcBef>
                <a:spcPct val="50000"/>
              </a:spcBef>
              <a:buClrTx/>
              <a:buSzTx/>
              <a:buFontTx/>
              <a:buNone/>
            </a:pPr>
            <a:r>
              <a:rPr lang="en-AU" altLang="en-US" sz="1764" b="1" dirty="0">
                <a:latin typeface="Times New Roman" panose="02020603050405020304" pitchFamily="18" charset="0"/>
              </a:rPr>
              <a:t>  - Express myself</a:t>
            </a:r>
          </a:p>
          <a:p>
            <a:pPr>
              <a:lnSpc>
                <a:spcPct val="90000"/>
              </a:lnSpc>
              <a:spcBef>
                <a:spcPct val="50000"/>
              </a:spcBef>
              <a:buClrTx/>
              <a:buSzTx/>
              <a:buFontTx/>
              <a:buNone/>
            </a:pPr>
            <a:r>
              <a:rPr lang="en-AU" altLang="en-US" sz="1764" b="1" dirty="0">
                <a:latin typeface="Times New Roman" panose="02020603050405020304" pitchFamily="18" charset="0"/>
              </a:rPr>
              <a:t>  - remember clearly</a:t>
            </a:r>
            <a:endParaRPr lang="en-AU" altLang="en-US" sz="2016" b="1" dirty="0">
              <a:latin typeface="Times New Roman" panose="02020603050405020304" pitchFamily="18" charset="0"/>
            </a:endParaRPr>
          </a:p>
        </p:txBody>
      </p:sp>
      <p:sp>
        <p:nvSpPr>
          <p:cNvPr id="63495" name="Text Box 7"/>
          <p:cNvSpPr txBox="1">
            <a:spLocks noChangeArrowheads="1"/>
          </p:cNvSpPr>
          <p:nvPr/>
        </p:nvSpPr>
        <p:spPr bwMode="auto">
          <a:xfrm>
            <a:off x="7872141" y="576566"/>
            <a:ext cx="3197842" cy="424179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0"/>
              </a:spcBef>
              <a:buClrTx/>
              <a:buSzTx/>
              <a:buFontTx/>
              <a:buNone/>
            </a:pPr>
            <a:r>
              <a:rPr lang="en-AU" altLang="en-US" sz="2268" b="1">
                <a:latin typeface="Times New Roman" panose="02020603050405020304" pitchFamily="18" charset="0"/>
              </a:rPr>
              <a:t>C: PREOCCUPIED</a:t>
            </a:r>
            <a:endParaRPr lang="en-AU" altLang="en-US" sz="3024">
              <a:latin typeface="Stencil" pitchFamily="82" charset="0"/>
            </a:endParaRPr>
          </a:p>
          <a:p>
            <a:pPr>
              <a:lnSpc>
                <a:spcPct val="90000"/>
              </a:lnSpc>
              <a:spcBef>
                <a:spcPct val="50000"/>
              </a:spcBef>
              <a:buClrTx/>
              <a:buSzTx/>
              <a:buFontTx/>
              <a:buNone/>
            </a:pPr>
            <a:r>
              <a:rPr lang="en-AU" altLang="en-US" sz="1764" b="1">
                <a:latin typeface="Times New Roman" panose="02020603050405020304" pitchFamily="18" charset="0"/>
              </a:rPr>
              <a:t>I can’t do it myself</a:t>
            </a:r>
          </a:p>
          <a:p>
            <a:pPr>
              <a:lnSpc>
                <a:spcPct val="90000"/>
              </a:lnSpc>
              <a:spcBef>
                <a:spcPct val="50000"/>
              </a:spcBef>
              <a:buClrTx/>
              <a:buSzTx/>
              <a:buFontTx/>
              <a:buNone/>
            </a:pPr>
            <a:r>
              <a:rPr lang="en-AU" altLang="en-US" sz="1764" b="1">
                <a:latin typeface="Times New Roman" panose="02020603050405020304" pitchFamily="18" charset="0"/>
              </a:rPr>
              <a:t>	But</a:t>
            </a:r>
          </a:p>
          <a:p>
            <a:pPr>
              <a:lnSpc>
                <a:spcPct val="90000"/>
              </a:lnSpc>
              <a:spcBef>
                <a:spcPct val="50000"/>
              </a:spcBef>
              <a:buClrTx/>
              <a:buSzTx/>
              <a:buFontTx/>
              <a:buNone/>
            </a:pPr>
            <a:r>
              <a:rPr lang="en-AU" altLang="en-US" sz="1764" b="1">
                <a:latin typeface="Times New Roman" panose="02020603050405020304" pitchFamily="18" charset="0"/>
              </a:rPr>
              <a:t>Others are unreliable</a:t>
            </a:r>
          </a:p>
          <a:p>
            <a:pPr>
              <a:lnSpc>
                <a:spcPct val="90000"/>
              </a:lnSpc>
              <a:spcBef>
                <a:spcPct val="50000"/>
              </a:spcBef>
              <a:buClrTx/>
              <a:buSzTx/>
              <a:buFontTx/>
              <a:buNone/>
            </a:pPr>
            <a:r>
              <a:rPr lang="en-AU" altLang="en-US" sz="1764" b="1">
                <a:latin typeface="Times New Roman" panose="02020603050405020304" pitchFamily="18" charset="0"/>
              </a:rPr>
              <a:t>I am untrustworthy  </a:t>
            </a:r>
          </a:p>
          <a:p>
            <a:pPr>
              <a:lnSpc>
                <a:spcPct val="90000"/>
              </a:lnSpc>
              <a:spcBef>
                <a:spcPct val="50000"/>
              </a:spcBef>
              <a:buClrTx/>
              <a:buSzTx/>
              <a:buFontTx/>
              <a:buNone/>
            </a:pPr>
            <a:r>
              <a:rPr lang="en-AU" altLang="en-US" sz="1764" b="1">
                <a:latin typeface="Times New Roman" panose="02020603050405020304" pitchFamily="18" charset="0"/>
              </a:rPr>
              <a:t>I feel :</a:t>
            </a:r>
          </a:p>
          <a:p>
            <a:pPr>
              <a:lnSpc>
                <a:spcPct val="90000"/>
              </a:lnSpc>
              <a:spcBef>
                <a:spcPct val="50000"/>
              </a:spcBef>
              <a:buClrTx/>
              <a:buSzTx/>
              <a:buFontTx/>
              <a:buChar char="-"/>
            </a:pPr>
            <a:r>
              <a:rPr lang="en-AU" altLang="en-US" sz="1764" b="1">
                <a:latin typeface="Times New Roman" panose="02020603050405020304" pitchFamily="18" charset="0"/>
              </a:rPr>
              <a:t> Anxious/angry/blaming</a:t>
            </a:r>
          </a:p>
          <a:p>
            <a:pPr>
              <a:lnSpc>
                <a:spcPct val="90000"/>
              </a:lnSpc>
              <a:spcBef>
                <a:spcPct val="50000"/>
              </a:spcBef>
              <a:buClrTx/>
              <a:buSzTx/>
              <a:buFontTx/>
              <a:buNone/>
            </a:pPr>
            <a:r>
              <a:rPr lang="en-AU" altLang="en-US" sz="1764" b="1">
                <a:latin typeface="Times New Roman" panose="02020603050405020304" pitchFamily="18" charset="0"/>
              </a:rPr>
              <a:t> - Lost in memories</a:t>
            </a:r>
          </a:p>
          <a:p>
            <a:pPr>
              <a:lnSpc>
                <a:spcPct val="90000"/>
              </a:lnSpc>
              <a:spcBef>
                <a:spcPct val="50000"/>
              </a:spcBef>
              <a:buClrTx/>
              <a:buSzTx/>
              <a:buFontTx/>
              <a:buNone/>
            </a:pPr>
            <a:r>
              <a:rPr lang="en-AU" altLang="en-US" sz="1764" b="1">
                <a:latin typeface="Times New Roman" panose="02020603050405020304" pitchFamily="18" charset="0"/>
              </a:rPr>
              <a:t> - Helpless/hopeless/useless</a:t>
            </a:r>
          </a:p>
          <a:p>
            <a:pPr>
              <a:lnSpc>
                <a:spcPct val="90000"/>
              </a:lnSpc>
              <a:spcBef>
                <a:spcPct val="50000"/>
              </a:spcBef>
              <a:buClrTx/>
              <a:buSzTx/>
              <a:buFontTx/>
              <a:buNone/>
            </a:pPr>
            <a:r>
              <a:rPr lang="en-AU" altLang="en-US" sz="1764" b="1">
                <a:latin typeface="Times New Roman" panose="02020603050405020304" pitchFamily="18" charset="0"/>
              </a:rPr>
              <a:t> If I scream they might hear</a:t>
            </a:r>
          </a:p>
          <a:p>
            <a:pPr>
              <a:lnSpc>
                <a:spcPct val="90000"/>
              </a:lnSpc>
              <a:spcBef>
                <a:spcPct val="50000"/>
              </a:spcBef>
              <a:buClrTx/>
              <a:buSzTx/>
              <a:buFontTx/>
              <a:buNone/>
            </a:pPr>
            <a:r>
              <a:rPr lang="en-AU" altLang="en-US" sz="1764" b="1">
                <a:latin typeface="Times New Roman" panose="02020603050405020304" pitchFamily="18" charset="0"/>
              </a:rPr>
              <a:t> I remember too vividly</a:t>
            </a:r>
          </a:p>
        </p:txBody>
      </p:sp>
      <p:sp>
        <p:nvSpPr>
          <p:cNvPr id="63496" name="Text Box 8"/>
          <p:cNvSpPr txBox="1">
            <a:spLocks noChangeArrowheads="1"/>
          </p:cNvSpPr>
          <p:nvPr/>
        </p:nvSpPr>
        <p:spPr bwMode="auto">
          <a:xfrm>
            <a:off x="3264368" y="5184339"/>
            <a:ext cx="4799763" cy="330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50000"/>
              </a:spcBef>
              <a:buClrTx/>
              <a:buSzTx/>
              <a:buFontTx/>
              <a:buNone/>
            </a:pPr>
            <a:r>
              <a:rPr lang="en-AU" altLang="en-US" sz="2520" b="1">
                <a:latin typeface="Times New Roman" panose="02020603050405020304" pitchFamily="18" charset="0"/>
              </a:rPr>
              <a:t>D:DISORGANISED</a:t>
            </a:r>
            <a:endParaRPr lang="en-AU" altLang="en-US" sz="3024">
              <a:latin typeface="Stencil" pitchFamily="82" charset="0"/>
            </a:endParaRPr>
          </a:p>
          <a:p>
            <a:pPr>
              <a:lnSpc>
                <a:spcPct val="80000"/>
              </a:lnSpc>
              <a:spcBef>
                <a:spcPct val="50000"/>
              </a:spcBef>
              <a:buClrTx/>
              <a:buSzTx/>
              <a:buFontTx/>
              <a:buNone/>
            </a:pPr>
            <a:r>
              <a:rPr lang="en-AU" altLang="en-US" sz="2016" b="1">
                <a:latin typeface="Times New Roman" panose="02020603050405020304" pitchFamily="18" charset="0"/>
              </a:rPr>
              <a:t>(I ) can’t do it</a:t>
            </a:r>
          </a:p>
          <a:p>
            <a:pPr algn="ctr">
              <a:lnSpc>
                <a:spcPct val="80000"/>
              </a:lnSpc>
              <a:spcBef>
                <a:spcPct val="50000"/>
              </a:spcBef>
              <a:buClrTx/>
              <a:buSzTx/>
              <a:buFontTx/>
              <a:buNone/>
            </a:pPr>
            <a:r>
              <a:rPr lang="en-AU" altLang="en-US" sz="2016" b="1">
                <a:latin typeface="Times New Roman" panose="02020603050405020304" pitchFamily="18" charset="0"/>
              </a:rPr>
              <a:t>But</a:t>
            </a:r>
          </a:p>
          <a:p>
            <a:pPr>
              <a:lnSpc>
                <a:spcPct val="80000"/>
              </a:lnSpc>
              <a:spcBef>
                <a:spcPct val="50000"/>
              </a:spcBef>
              <a:buClrTx/>
              <a:buSzTx/>
              <a:buFontTx/>
              <a:buNone/>
            </a:pPr>
            <a:r>
              <a:rPr lang="en-AU" altLang="en-US" sz="2016" b="1">
                <a:latin typeface="Times New Roman" panose="02020603050405020304" pitchFamily="18" charset="0"/>
              </a:rPr>
              <a:t>Others will make it worse ! </a:t>
            </a:r>
          </a:p>
          <a:p>
            <a:pPr>
              <a:lnSpc>
                <a:spcPct val="80000"/>
              </a:lnSpc>
              <a:spcBef>
                <a:spcPct val="50000"/>
              </a:spcBef>
              <a:buClrTx/>
              <a:buSzTx/>
              <a:buFontTx/>
              <a:buNone/>
            </a:pPr>
            <a:r>
              <a:rPr lang="en-AU" altLang="en-US" sz="2016" b="1">
                <a:latin typeface="Times New Roman" panose="02020603050405020304" pitchFamily="18" charset="0"/>
              </a:rPr>
              <a:t>Those who should help</a:t>
            </a:r>
          </a:p>
          <a:p>
            <a:pPr>
              <a:lnSpc>
                <a:spcPct val="80000"/>
              </a:lnSpc>
              <a:spcBef>
                <a:spcPct val="50000"/>
              </a:spcBef>
              <a:buClrTx/>
              <a:buSzTx/>
              <a:buFontTx/>
              <a:buNone/>
            </a:pPr>
            <a:r>
              <a:rPr lang="en-AU" altLang="en-US" sz="2016" b="1">
                <a:latin typeface="Times New Roman" panose="02020603050405020304" pitchFamily="18" charset="0"/>
              </a:rPr>
              <a:t> -  Are frightened/frightening</a:t>
            </a:r>
          </a:p>
          <a:p>
            <a:pPr>
              <a:lnSpc>
                <a:spcPct val="80000"/>
              </a:lnSpc>
              <a:spcBef>
                <a:spcPct val="50000"/>
              </a:spcBef>
              <a:buClrTx/>
              <a:buSzTx/>
              <a:buFontTx/>
              <a:buNone/>
            </a:pPr>
            <a:r>
              <a:rPr lang="en-AU" altLang="en-US" sz="2016" b="1">
                <a:latin typeface="Times New Roman" panose="02020603050405020304" pitchFamily="18" charset="0"/>
              </a:rPr>
              <a:t>-  I feel dreadful, disconnected,confused</a:t>
            </a:r>
          </a:p>
          <a:p>
            <a:pPr>
              <a:lnSpc>
                <a:spcPct val="80000"/>
              </a:lnSpc>
              <a:spcBef>
                <a:spcPct val="50000"/>
              </a:spcBef>
              <a:buClrTx/>
              <a:buSzTx/>
              <a:buFontTx/>
              <a:buNone/>
            </a:pPr>
            <a:r>
              <a:rPr lang="en-AU" altLang="en-US" sz="2016" b="1">
                <a:latin typeface="Times New Roman" panose="02020603050405020304" pitchFamily="18" charset="0"/>
              </a:rPr>
              <a:t> - Bad, fragmented : AFRAID</a:t>
            </a:r>
            <a:endParaRPr lang="en-US" altLang="en-US" sz="2016" b="1">
              <a:latin typeface="Times New Roman" panose="02020603050405020304" pitchFamily="18" charset="0"/>
            </a:endParaRPr>
          </a:p>
        </p:txBody>
      </p:sp>
    </p:spTree>
    <p:extLst>
      <p:ext uri="{BB962C8B-B14F-4D97-AF65-F5344CB8AC3E}">
        <p14:creationId xmlns:p14="http://schemas.microsoft.com/office/powerpoint/2010/main" val="3147509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48028" y="216377"/>
            <a:ext cx="9573405" cy="1834576"/>
          </a:xfrm>
        </p:spPr>
        <p:txBody>
          <a:bodyPr/>
          <a:lstStyle/>
          <a:p>
            <a:pPr eaLnBrk="1" hangingPunct="1"/>
            <a:r>
              <a:rPr lang="en-US" altLang="en-US" dirty="0" smtClean="0">
                <a:solidFill>
                  <a:srgbClr val="FFFF00"/>
                </a:solidFill>
                <a:latin typeface="+mn-lt"/>
              </a:rPr>
              <a:t>The ‘breakdown’ at presentation</a:t>
            </a:r>
          </a:p>
        </p:txBody>
      </p:sp>
      <p:sp>
        <p:nvSpPr>
          <p:cNvPr id="45059" name="Content Placeholder 2"/>
          <p:cNvSpPr>
            <a:spLocks noGrp="1"/>
          </p:cNvSpPr>
          <p:nvPr>
            <p:ph idx="1"/>
          </p:nvPr>
        </p:nvSpPr>
        <p:spPr>
          <a:xfrm>
            <a:off x="648029" y="1944379"/>
            <a:ext cx="9720220" cy="5351858"/>
          </a:xfrm>
        </p:spPr>
        <p:txBody>
          <a:bodyPr>
            <a:normAutofit fontScale="92500" lnSpcReduction="10000"/>
          </a:bodyPr>
          <a:lstStyle/>
          <a:p>
            <a:pPr eaLnBrk="1" hangingPunct="1"/>
            <a:r>
              <a:rPr lang="en-US" altLang="en-US" sz="2772" dirty="0">
                <a:latin typeface="Arial Unicode MS" panose="020B0604020202020204" pitchFamily="34" charset="-128"/>
                <a:ea typeface="Arial Unicode MS" panose="020B0604020202020204" pitchFamily="34" charset="-128"/>
                <a:cs typeface="Arial Unicode MS" panose="020B0604020202020204" pitchFamily="34" charset="-128"/>
              </a:rPr>
              <a:t>Of a life, of a sense of well-being</a:t>
            </a:r>
          </a:p>
          <a:p>
            <a:pPr eaLnBrk="1" hangingPunct="1"/>
            <a:r>
              <a:rPr lang="en-US" altLang="en-US" sz="2772" dirty="0">
                <a:latin typeface="Arial Unicode MS" panose="020B0604020202020204" pitchFamily="34" charset="-128"/>
                <a:ea typeface="Arial Unicode MS" panose="020B0604020202020204" pitchFamily="34" charset="-128"/>
                <a:cs typeface="Arial Unicode MS" panose="020B0604020202020204" pitchFamily="34" charset="-128"/>
              </a:rPr>
              <a:t>Of a relationship </a:t>
            </a:r>
          </a:p>
          <a:p>
            <a:pPr eaLnBrk="1" hangingPunct="1"/>
            <a:r>
              <a:rPr lang="en-US" altLang="en-US" sz="2772" dirty="0">
                <a:latin typeface="Arial Unicode MS" panose="020B0604020202020204" pitchFamily="34" charset="-128"/>
                <a:ea typeface="Arial Unicode MS" panose="020B0604020202020204" pitchFamily="34" charset="-128"/>
                <a:cs typeface="Arial Unicode MS" panose="020B0604020202020204" pitchFamily="34" charset="-128"/>
              </a:rPr>
              <a:t>Of a strategy</a:t>
            </a:r>
          </a:p>
          <a:p>
            <a:pPr eaLnBrk="1" hangingPunct="1"/>
            <a:r>
              <a:rPr lang="en-US" altLang="en-US" sz="2772" dirty="0">
                <a:latin typeface="Arial Unicode MS" panose="020B0604020202020204" pitchFamily="34" charset="-128"/>
                <a:ea typeface="Arial Unicode MS" panose="020B0604020202020204" pitchFamily="34" charset="-128"/>
                <a:cs typeface="Arial Unicode MS" panose="020B0604020202020204" pitchFamily="34" charset="-128"/>
              </a:rPr>
              <a:t>Of a self or a story of self</a:t>
            </a:r>
          </a:p>
          <a:p>
            <a:r>
              <a:rPr lang="en-US" altLang="en-US" sz="2772" dirty="0">
                <a:latin typeface="Arial Unicode MS" panose="020B0604020202020204" pitchFamily="34" charset="-128"/>
                <a:ea typeface="Arial Unicode MS" panose="020B0604020202020204" pitchFamily="34" charset="-128"/>
                <a:cs typeface="Arial Unicode MS" panose="020B0604020202020204" pitchFamily="34" charset="-128"/>
              </a:rPr>
              <a:t>Of breakdowns of personal integrative function (Homeostasis): </a:t>
            </a:r>
          </a:p>
          <a:p>
            <a:pPr lvl="1"/>
            <a:r>
              <a:rPr lang="en-US" altLang="en-US" sz="2583" dirty="0">
                <a:latin typeface="Arial Unicode MS" panose="020B0604020202020204" pitchFamily="34" charset="-128"/>
                <a:ea typeface="Arial Unicode MS" panose="020B0604020202020204" pitchFamily="34" charset="-128"/>
                <a:cs typeface="Arial Unicode MS" panose="020B0604020202020204" pitchFamily="34" charset="-128"/>
              </a:rPr>
              <a:t>reasoning/ discourse/ </a:t>
            </a:r>
            <a:r>
              <a:rPr lang="en-US" altLang="en-US" sz="2583" dirty="0" err="1">
                <a:latin typeface="Arial Unicode MS" panose="020B0604020202020204" pitchFamily="34" charset="-128"/>
                <a:ea typeface="Arial Unicode MS" panose="020B0604020202020204" pitchFamily="34" charset="-128"/>
                <a:cs typeface="Arial Unicode MS" panose="020B0604020202020204" pitchFamily="34" charset="-128"/>
              </a:rPr>
              <a:t>behaviour</a:t>
            </a:r>
            <a:r>
              <a:rPr lang="en-US" altLang="en-US" sz="2583" dirty="0">
                <a:latin typeface="Arial Unicode MS" panose="020B0604020202020204" pitchFamily="34" charset="-128"/>
                <a:ea typeface="Arial Unicode MS" panose="020B0604020202020204" pitchFamily="34" charset="-128"/>
                <a:cs typeface="Arial Unicode MS" panose="020B0604020202020204" pitchFamily="34" charset="-128"/>
              </a:rPr>
              <a:t>/ perception (trauma / loss markers) </a:t>
            </a:r>
          </a:p>
          <a:p>
            <a:pPr lvl="1"/>
            <a:r>
              <a:rPr lang="en-US" altLang="en-US" sz="2520" dirty="0" err="1">
                <a:latin typeface="Arial Unicode MS" panose="020B0604020202020204" pitchFamily="34" charset="-128"/>
                <a:ea typeface="Arial Unicode MS" panose="020B0604020202020204" pitchFamily="34" charset="-128"/>
                <a:cs typeface="Arial Unicode MS" panose="020B0604020202020204" pitchFamily="34" charset="-128"/>
              </a:rPr>
              <a:t>Macrotrauma</a:t>
            </a:r>
            <a:endPar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eaLnBrk="1" hangingPunct="1"/>
            <a:r>
              <a:rPr lang="en-US" altLang="en-US" sz="2520" dirty="0" err="1">
                <a:latin typeface="Arial Unicode MS" panose="020B0604020202020204" pitchFamily="34" charset="-128"/>
                <a:ea typeface="Arial Unicode MS" panose="020B0604020202020204" pitchFamily="34" charset="-128"/>
                <a:cs typeface="Arial Unicode MS" panose="020B0604020202020204" pitchFamily="34" charset="-128"/>
              </a:rPr>
              <a:t>Microtrauma</a:t>
            </a:r>
            <a:endPar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Need for urgent development</a:t>
            </a:r>
          </a:p>
          <a:p>
            <a:pPr lvl="1" eaLnBrk="1" hangingPunct="1"/>
            <a:endPar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Finally space for development</a:t>
            </a:r>
            <a:endParaRPr lang="en-US" altLang="en-US" dirty="0" smtClean="0"/>
          </a:p>
        </p:txBody>
      </p:sp>
    </p:spTree>
    <p:extLst>
      <p:ext uri="{BB962C8B-B14F-4D97-AF65-F5344CB8AC3E}">
        <p14:creationId xmlns:p14="http://schemas.microsoft.com/office/powerpoint/2010/main" val="362265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dirty="0" smtClean="0">
                <a:solidFill>
                  <a:srgbClr val="FFFF00"/>
                </a:solidFill>
                <a:latin typeface="+mn-lt"/>
              </a:rPr>
              <a:t>The usual substrates -1</a:t>
            </a:r>
          </a:p>
        </p:txBody>
      </p:sp>
      <p:sp>
        <p:nvSpPr>
          <p:cNvPr id="46083" name="Content Placeholder 2"/>
          <p:cNvSpPr>
            <a:spLocks noGrp="1"/>
          </p:cNvSpPr>
          <p:nvPr>
            <p:ph idx="1"/>
          </p:nvPr>
        </p:nvSpPr>
        <p:spPr>
          <a:xfrm>
            <a:off x="864487" y="2296481"/>
            <a:ext cx="9791515" cy="5383733"/>
          </a:xfrm>
        </p:spPr>
        <p:txBody>
          <a:bodyPr/>
          <a:lstStyle/>
          <a:p>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Genetic predisposition</a:t>
            </a:r>
          </a:p>
          <a:p>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Developmental/early life experiences</a:t>
            </a:r>
          </a:p>
          <a:p>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Vulnerable physiology</a:t>
            </a:r>
          </a:p>
          <a:p>
            <a:pPr eaLnBrk="1" hangingPunct="1"/>
            <a:endParaRPr lang="en-US" altLang="en-US" dirty="0" smtClean="0"/>
          </a:p>
        </p:txBody>
      </p:sp>
    </p:spTree>
    <p:extLst>
      <p:ext uri="{BB962C8B-B14F-4D97-AF65-F5344CB8AC3E}">
        <p14:creationId xmlns:p14="http://schemas.microsoft.com/office/powerpoint/2010/main" val="170267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dirty="0" smtClean="0">
                <a:solidFill>
                  <a:srgbClr val="FFFF00"/>
                </a:solidFill>
                <a:latin typeface="Arial" panose="020B0604020202020204" pitchFamily="34" charset="0"/>
                <a:cs typeface="Arial" panose="020B0604020202020204" pitchFamily="34" charset="0"/>
              </a:rPr>
              <a:t>The usual substrates -2</a:t>
            </a:r>
          </a:p>
        </p:txBody>
      </p:sp>
      <p:sp>
        <p:nvSpPr>
          <p:cNvPr id="47107" name="Content Placeholder 2"/>
          <p:cNvSpPr>
            <a:spLocks noGrp="1"/>
          </p:cNvSpPr>
          <p:nvPr>
            <p:ph idx="1"/>
          </p:nvPr>
        </p:nvSpPr>
        <p:spPr>
          <a:xfrm>
            <a:off x="864487" y="2296481"/>
            <a:ext cx="9791515" cy="5383733"/>
          </a:xfrm>
        </p:spPr>
        <p:txBody>
          <a:bodyPr/>
          <a:lstStyle/>
          <a:p>
            <a:pPr lvl="1" eaLnBrk="1" hangingPunct="1"/>
            <a:r>
              <a:rPr lang="en-US"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Brain injury</a:t>
            </a:r>
          </a:p>
          <a:p>
            <a:pPr lvl="1" eaLnBrk="1" hangingPunct="1"/>
            <a:r>
              <a:rPr lang="en-US"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Illness, </a:t>
            </a:r>
            <a:r>
              <a:rPr lang="en-US" altLang="en-US" sz="3024" dirty="0" err="1">
                <a:latin typeface="Arial Unicode MS" panose="020B0604020202020204" pitchFamily="34" charset="-128"/>
                <a:ea typeface="Arial Unicode MS" panose="020B0604020202020204" pitchFamily="34" charset="-128"/>
                <a:cs typeface="Arial Unicode MS" panose="020B0604020202020204" pitchFamily="34" charset="-128"/>
              </a:rPr>
              <a:t>eg</a:t>
            </a:r>
            <a:r>
              <a:rPr lang="en-US"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 HIV, fractured NOF</a:t>
            </a:r>
          </a:p>
          <a:p>
            <a:pPr lvl="1" eaLnBrk="1" hangingPunct="1"/>
            <a:r>
              <a:rPr lang="en-US"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genetics – short-changed on the short arm of the serotonin transporter</a:t>
            </a:r>
          </a:p>
          <a:p>
            <a:pPr lvl="1" eaLnBrk="1" hangingPunct="1"/>
            <a:r>
              <a:rPr lang="en-US"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Epigenetics</a:t>
            </a:r>
          </a:p>
          <a:p>
            <a:pPr lvl="1" eaLnBrk="1" hangingPunct="1"/>
            <a:r>
              <a:rPr lang="en-US" altLang="en-US" sz="3024" dirty="0">
                <a:latin typeface="Arial Unicode MS" panose="020B0604020202020204" pitchFamily="34" charset="-128"/>
                <a:ea typeface="Arial Unicode MS" panose="020B0604020202020204" pitchFamily="34" charset="-128"/>
                <a:cs typeface="Arial Unicode MS" panose="020B0604020202020204" pitchFamily="34" charset="-128"/>
              </a:rPr>
              <a:t>Substance use</a:t>
            </a:r>
          </a:p>
          <a:p>
            <a:pPr eaLnBrk="1" hangingPunct="1"/>
            <a:endParaRPr lang="en-US" altLang="en-US" dirty="0" smtClean="0"/>
          </a:p>
        </p:txBody>
      </p:sp>
    </p:spTree>
    <p:extLst>
      <p:ext uri="{BB962C8B-B14F-4D97-AF65-F5344CB8AC3E}">
        <p14:creationId xmlns:p14="http://schemas.microsoft.com/office/powerpoint/2010/main" val="3958585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dirty="0" smtClean="0">
                <a:solidFill>
                  <a:srgbClr val="FFFF00"/>
                </a:solidFill>
                <a:latin typeface="Arial" panose="020B0604020202020204" pitchFamily="34" charset="0"/>
                <a:cs typeface="Arial" panose="020B0604020202020204" pitchFamily="34" charset="0"/>
              </a:rPr>
              <a:t>The usual suspects</a:t>
            </a:r>
          </a:p>
        </p:txBody>
      </p:sp>
      <p:sp>
        <p:nvSpPr>
          <p:cNvPr id="49155" name="Content Placeholder 2"/>
          <p:cNvSpPr>
            <a:spLocks noGrp="1"/>
          </p:cNvSpPr>
          <p:nvPr>
            <p:ph idx="1"/>
          </p:nvPr>
        </p:nvSpPr>
        <p:spPr>
          <a:xfrm>
            <a:off x="672496" y="2304482"/>
            <a:ext cx="10271492" cy="5371734"/>
          </a:xfrm>
        </p:spPr>
        <p:txBody>
          <a:bodyPr>
            <a:normAutofit lnSpcReduction="10000"/>
          </a:bodyPr>
          <a:lstStyle/>
          <a:p>
            <a:pPr eaLnBrk="1" hangingPunct="1"/>
            <a:r>
              <a:rPr lang="en-US" altLang="en-US" sz="3024" dirty="0">
                <a:cs typeface="Arial" panose="020B0604020202020204" pitchFamily="34" charset="0"/>
              </a:rPr>
              <a:t>Loss</a:t>
            </a:r>
          </a:p>
          <a:p>
            <a:pPr eaLnBrk="1" hangingPunct="1"/>
            <a:r>
              <a:rPr lang="en-US" altLang="en-US" sz="3024" dirty="0">
                <a:cs typeface="Arial" panose="020B0604020202020204" pitchFamily="34" charset="0"/>
              </a:rPr>
              <a:t>Trauma</a:t>
            </a:r>
          </a:p>
          <a:p>
            <a:pPr eaLnBrk="1" hangingPunct="1"/>
            <a:r>
              <a:rPr lang="en-US" altLang="en-US" sz="3024" dirty="0">
                <a:cs typeface="Arial" panose="020B0604020202020204" pitchFamily="34" charset="0"/>
              </a:rPr>
              <a:t>Neglect/Deprivation</a:t>
            </a:r>
          </a:p>
          <a:p>
            <a:pPr eaLnBrk="1" hangingPunct="1"/>
            <a:r>
              <a:rPr lang="en-US" altLang="en-US" sz="3024" dirty="0">
                <a:cs typeface="Arial" panose="020B0604020202020204" pitchFamily="34" charset="0"/>
              </a:rPr>
              <a:t>Conflict</a:t>
            </a:r>
          </a:p>
          <a:p>
            <a:pPr eaLnBrk="1" hangingPunct="1"/>
            <a:r>
              <a:rPr lang="en-US" altLang="en-US" sz="3024" dirty="0">
                <a:cs typeface="Arial" panose="020B0604020202020204" pitchFamily="34" charset="0"/>
              </a:rPr>
              <a:t>Too many stressors/ Too much stress!</a:t>
            </a:r>
          </a:p>
          <a:p>
            <a:pPr marL="0" indent="0">
              <a:buNone/>
            </a:pPr>
            <a:endParaRPr lang="en-US" altLang="en-US" sz="3024" dirty="0">
              <a:cs typeface="Arial" panose="020B0604020202020204" pitchFamily="34" charset="0"/>
            </a:endParaRPr>
          </a:p>
          <a:p>
            <a:pPr eaLnBrk="1" hangingPunct="1"/>
            <a:r>
              <a:rPr lang="en-US" altLang="en-US" sz="3024" dirty="0">
                <a:cs typeface="Arial" panose="020B0604020202020204" pitchFamily="34" charset="0"/>
              </a:rPr>
              <a:t>Occasionally even positive valence experiences are too intense and stressful </a:t>
            </a:r>
          </a:p>
          <a:p>
            <a:pPr eaLnBrk="1" hangingPunct="1"/>
            <a:r>
              <a:rPr lang="en-US" altLang="en-US" sz="3024" dirty="0">
                <a:cs typeface="Arial" panose="020B0604020202020204" pitchFamily="34" charset="0"/>
              </a:rPr>
              <a:t>New experience can trigger insight/ feeling/ memory re past difficult experiences</a:t>
            </a:r>
          </a:p>
        </p:txBody>
      </p:sp>
    </p:spTree>
    <p:extLst>
      <p:ext uri="{BB962C8B-B14F-4D97-AF65-F5344CB8AC3E}">
        <p14:creationId xmlns:p14="http://schemas.microsoft.com/office/powerpoint/2010/main" val="1916757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smtClean="0">
                <a:solidFill>
                  <a:srgbClr val="FFFF00"/>
                </a:solidFill>
                <a:latin typeface="Arial" panose="020B0604020202020204" pitchFamily="34" charset="0"/>
                <a:cs typeface="Arial" panose="020B0604020202020204" pitchFamily="34" charset="0"/>
              </a:rPr>
              <a:t>Loss, Trauma, Neglect</a:t>
            </a:r>
          </a:p>
        </p:txBody>
      </p:sp>
      <p:sp>
        <p:nvSpPr>
          <p:cNvPr id="50179" name="Content Placeholder 2"/>
          <p:cNvSpPr>
            <a:spLocks noGrp="1"/>
          </p:cNvSpPr>
          <p:nvPr>
            <p:ph idx="1"/>
          </p:nvPr>
        </p:nvSpPr>
        <p:spPr/>
        <p:txBody>
          <a:bodyPr>
            <a:normAutofit/>
          </a:bodyPr>
          <a:lstStyle/>
          <a:p>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Disorganizes, restricts consciousness</a:t>
            </a:r>
          </a:p>
          <a:p>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Breaks down reasoning, discourse, </a:t>
            </a:r>
            <a:r>
              <a:rPr lang="en-US" altLang="en-US" sz="2800" dirty="0" err="1">
                <a:latin typeface="Arial Unicode MS" panose="020B0604020202020204" pitchFamily="34" charset="-128"/>
                <a:ea typeface="Arial Unicode MS" panose="020B0604020202020204" pitchFamily="34" charset="-128"/>
                <a:cs typeface="Arial Unicode MS" panose="020B0604020202020204" pitchFamily="34" charset="-128"/>
              </a:rPr>
              <a:t>behaviour</a:t>
            </a:r>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 , perception.</a:t>
            </a:r>
          </a:p>
          <a:p>
            <a:r>
              <a:rPr lang="en-US" altLang="en-US" sz="2800" dirty="0" err="1">
                <a:latin typeface="Arial Unicode MS" panose="020B0604020202020204" pitchFamily="34" charset="-128"/>
                <a:ea typeface="Arial Unicode MS" panose="020B0604020202020204" pitchFamily="34" charset="-128"/>
                <a:cs typeface="Arial Unicode MS" panose="020B0604020202020204" pitchFamily="34" charset="-128"/>
              </a:rPr>
              <a:t>Eg</a:t>
            </a:r>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 bereavement</a:t>
            </a:r>
          </a:p>
          <a:p>
            <a:pPr lvl="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Loss of spouse/parent/child (!)</a:t>
            </a:r>
          </a:p>
          <a:p>
            <a:pPr lvl="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Challenge to accept that the one who was there is gone and to </a:t>
            </a:r>
            <a:r>
              <a:rPr lang="en-US" altLang="en-US" sz="2800" dirty="0" err="1">
                <a:latin typeface="Arial Unicode MS" panose="020B0604020202020204" pitchFamily="34" charset="-128"/>
                <a:ea typeface="Arial Unicode MS" panose="020B0604020202020204" pitchFamily="34" charset="-128"/>
                <a:cs typeface="Arial Unicode MS" panose="020B0604020202020204" pitchFamily="34" charset="-128"/>
              </a:rPr>
              <a:t>reorganise</a:t>
            </a:r>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 to function and feel without their external presence</a:t>
            </a:r>
          </a:p>
        </p:txBody>
      </p:sp>
    </p:spTree>
    <p:extLst>
      <p:ext uri="{BB962C8B-B14F-4D97-AF65-F5344CB8AC3E}">
        <p14:creationId xmlns:p14="http://schemas.microsoft.com/office/powerpoint/2010/main" val="386305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dirty="0" smtClean="0">
                <a:solidFill>
                  <a:srgbClr val="FFFF00"/>
                </a:solidFill>
                <a:latin typeface="Arial" panose="020B0604020202020204" pitchFamily="34" charset="0"/>
                <a:cs typeface="Arial" panose="020B0604020202020204" pitchFamily="34" charset="0"/>
              </a:rPr>
              <a:t>The usual symptoms</a:t>
            </a:r>
          </a:p>
        </p:txBody>
      </p:sp>
      <p:sp>
        <p:nvSpPr>
          <p:cNvPr id="52227" name="Content Placeholder 2"/>
          <p:cNvSpPr>
            <a:spLocks noGrp="1"/>
          </p:cNvSpPr>
          <p:nvPr>
            <p:ph idx="1"/>
          </p:nvPr>
        </p:nvSpPr>
        <p:spPr>
          <a:xfrm>
            <a:off x="672496" y="2304482"/>
            <a:ext cx="10271492" cy="5371734"/>
          </a:xfrm>
        </p:spPr>
        <p:txBody>
          <a:bodyPr>
            <a:normAutofit lnSpcReduction="10000"/>
          </a:bodyPr>
          <a:lstStyle/>
          <a:p>
            <a:pPr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Mood</a:t>
            </a:r>
          </a:p>
          <a:p>
            <a:pPr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Anxiety</a:t>
            </a:r>
          </a:p>
          <a:p>
            <a:pPr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Substance use</a:t>
            </a:r>
          </a:p>
          <a:p>
            <a:pPr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See the </a:t>
            </a:r>
            <a:r>
              <a:rPr lang="en-US" altLang="en-US" sz="2520"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breakdowns</a:t>
            </a:r>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 (self, relatedness, reasoning, cognition, language, </a:t>
            </a:r>
            <a:r>
              <a:rPr lang="en-US" altLang="en-US" sz="2520" dirty="0" err="1">
                <a:latin typeface="Arial Unicode MS" panose="020B0604020202020204" pitchFamily="34" charset="-128"/>
                <a:ea typeface="Arial Unicode MS" panose="020B0604020202020204" pitchFamily="34" charset="-128"/>
                <a:cs typeface="Arial Unicode MS" panose="020B0604020202020204" pitchFamily="34" charset="-128"/>
              </a:rPr>
              <a:t>behaviour</a:t>
            </a:r>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 perception)</a:t>
            </a:r>
          </a:p>
          <a:p>
            <a:pPr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Self-esteem</a:t>
            </a:r>
          </a:p>
          <a:p>
            <a:pPr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Self-cohesion and regulation  and function breakdowns</a:t>
            </a:r>
          </a:p>
          <a:p>
            <a:pPr lvl="1"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see symptoms in this way </a:t>
            </a:r>
            <a:r>
              <a:rPr lang="en-US" altLang="en-US" sz="2520" dirty="0" err="1">
                <a:latin typeface="Arial Unicode MS" panose="020B0604020202020204" pitchFamily="34" charset="-128"/>
                <a:ea typeface="Arial Unicode MS" panose="020B0604020202020204" pitchFamily="34" charset="-128"/>
                <a:cs typeface="Arial Unicode MS" panose="020B0604020202020204" pitchFamily="34" charset="-128"/>
              </a:rPr>
              <a:t>eg</a:t>
            </a:r>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 sleep, appetite, energy, BP </a:t>
            </a:r>
            <a:r>
              <a:rPr lang="en-US" altLang="en-US" sz="2520" dirty="0" err="1">
                <a:latin typeface="Arial Unicode MS" panose="020B0604020202020204" pitchFamily="34" charset="-128"/>
                <a:ea typeface="Arial Unicode MS" panose="020B0604020202020204" pitchFamily="34" charset="-128"/>
                <a:cs typeface="Arial Unicode MS" panose="020B0604020202020204" pitchFamily="34" charset="-128"/>
              </a:rPr>
              <a:t>etc</a:t>
            </a:r>
            <a:endPar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Bias shifts (</a:t>
            </a:r>
            <a:r>
              <a:rPr lang="en-US" altLang="en-US" sz="2520" dirty="0" err="1">
                <a:latin typeface="Arial Unicode MS" panose="020B0604020202020204" pitchFamily="34" charset="-128"/>
                <a:ea typeface="Arial Unicode MS" panose="020B0604020202020204" pitchFamily="34" charset="-128"/>
                <a:cs typeface="Arial Unicode MS" panose="020B0604020202020204" pitchFamily="34" charset="-128"/>
              </a:rPr>
              <a:t>eg</a:t>
            </a:r>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 towards negativity)</a:t>
            </a:r>
          </a:p>
          <a:p>
            <a:pPr eaLnBrk="1" hangingPunct="1"/>
            <a:r>
              <a:rPr lang="en-US" altLang="en-US" sz="2520" dirty="0">
                <a:latin typeface="Arial Unicode MS" panose="020B0604020202020204" pitchFamily="34" charset="-128"/>
                <a:ea typeface="Arial Unicode MS" panose="020B0604020202020204" pitchFamily="34" charset="-128"/>
                <a:cs typeface="Arial Unicode MS" panose="020B0604020202020204" pitchFamily="34" charset="-128"/>
              </a:rPr>
              <a:t>Relationships</a:t>
            </a:r>
          </a:p>
          <a:p>
            <a:pPr eaLnBrk="1" hangingPunct="1"/>
            <a:r>
              <a:rPr lang="en-US" altLang="en-US" sz="3200" i="1" dirty="0">
                <a:latin typeface="Arial Unicode MS" panose="020B0604020202020204" pitchFamily="34" charset="-128"/>
                <a:ea typeface="Arial Unicode MS" panose="020B0604020202020204" pitchFamily="34" charset="-128"/>
                <a:cs typeface="Arial Unicode MS" panose="020B0604020202020204" pitchFamily="34" charset="-128"/>
              </a:rPr>
              <a:t>Rest, Play, Work, Love	</a:t>
            </a:r>
            <a:endParaRPr lang="en-US" altLang="en-US" sz="3200" dirty="0"/>
          </a:p>
          <a:p>
            <a:pPr eaLnBrk="1" hangingPunct="1"/>
            <a:endParaRPr lang="en-US" altLang="en-US" dirty="0" smtClean="0"/>
          </a:p>
        </p:txBody>
      </p:sp>
    </p:spTree>
    <p:extLst>
      <p:ext uri="{BB962C8B-B14F-4D97-AF65-F5344CB8AC3E}">
        <p14:creationId xmlns:p14="http://schemas.microsoft.com/office/powerpoint/2010/main" val="3173910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dirty="0" smtClean="0">
                <a:solidFill>
                  <a:srgbClr val="FFFF00"/>
                </a:solidFill>
              </a:rPr>
              <a:t>dynamic/Longer Term/integrative  therapies</a:t>
            </a:r>
          </a:p>
        </p:txBody>
      </p:sp>
      <p:sp>
        <p:nvSpPr>
          <p:cNvPr id="53251" name="Content Placeholder 2"/>
          <p:cNvSpPr>
            <a:spLocks noGrp="1"/>
          </p:cNvSpPr>
          <p:nvPr>
            <p:ph idx="1"/>
          </p:nvPr>
        </p:nvSpPr>
        <p:spPr>
          <a:xfrm>
            <a:off x="648029" y="2699130"/>
            <a:ext cx="10440220" cy="4597106"/>
          </a:xfrm>
        </p:spPr>
        <p:txBody>
          <a:bodyPr>
            <a:normAutofit fontScale="92500" lnSpcReduction="10000"/>
          </a:bodyPr>
          <a:lstStyle/>
          <a:p>
            <a:r>
              <a:rPr lang="en-US" altLang="en-US" sz="2800" dirty="0"/>
              <a:t>Necessary to repair more prominent </a:t>
            </a:r>
            <a:r>
              <a:rPr lang="en-US" altLang="en-US" sz="2800" dirty="0" smtClean="0"/>
              <a:t>restrictions/ challenges to </a:t>
            </a:r>
            <a:r>
              <a:rPr lang="en-US" altLang="en-US" sz="2800" dirty="0"/>
              <a:t>self</a:t>
            </a:r>
          </a:p>
          <a:p>
            <a:pPr lvl="1"/>
            <a:r>
              <a:rPr lang="en-US" altLang="en-US" sz="2800" dirty="0" err="1"/>
              <a:t>E.g</a:t>
            </a:r>
            <a:r>
              <a:rPr lang="en-US" altLang="en-US" sz="2800" dirty="0"/>
              <a:t> more extensive problems with self-regulation</a:t>
            </a:r>
          </a:p>
          <a:p>
            <a:r>
              <a:rPr lang="en-US" altLang="en-US" sz="2800" dirty="0"/>
              <a:t>Necessary in treatment-resistant disorders</a:t>
            </a:r>
          </a:p>
          <a:p>
            <a:r>
              <a:rPr lang="en-US" altLang="en-US" sz="2800" dirty="0"/>
              <a:t>At times CBT or other therapy not acceptable/doable for patient or hasn’t worked </a:t>
            </a:r>
            <a:endParaRPr lang="en-US" altLang="en-US" sz="2800" dirty="0" smtClean="0"/>
          </a:p>
          <a:p>
            <a:r>
              <a:rPr lang="en-US" altLang="en-US" sz="2800" dirty="0" smtClean="0"/>
              <a:t>Fosters better coping styles/strategies</a:t>
            </a:r>
          </a:p>
          <a:p>
            <a:r>
              <a:rPr lang="en-US" altLang="en-US" sz="2800" dirty="0" smtClean="0"/>
              <a:t>But 40 sessions is a “short” long case, can’t achieve everything</a:t>
            </a:r>
            <a:endParaRPr lang="en-US" altLang="en-US" sz="2800" dirty="0"/>
          </a:p>
          <a:p>
            <a:pPr marL="0" indent="0">
              <a:buNone/>
            </a:pPr>
            <a:endParaRPr lang="en-US" altLang="en-US" sz="2800" dirty="0"/>
          </a:p>
          <a:p>
            <a:r>
              <a:rPr lang="en-US" altLang="en-US" sz="2800" i="1" dirty="0"/>
              <a:t>Be clear why this treatment is needed in this patient at this time, and nothing else will really do or that this is the wisest option</a:t>
            </a:r>
          </a:p>
          <a:p>
            <a:endParaRPr lang="en-US" altLang="en-US" dirty="0" smtClean="0"/>
          </a:p>
        </p:txBody>
      </p:sp>
      <p:sp>
        <p:nvSpPr>
          <p:cNvPr id="532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A2A3102A-F843-458D-AD6B-EFE6C60956DE}" type="slidenum">
              <a:rPr lang="en-AU" altLang="en-US" sz="1260"/>
              <a:pPr>
                <a:spcBef>
                  <a:spcPct val="0"/>
                </a:spcBef>
                <a:buClrTx/>
                <a:buSzTx/>
                <a:buFontTx/>
                <a:buNone/>
              </a:pPr>
              <a:t>18</a:t>
            </a:fld>
            <a:endParaRPr lang="en-AU" altLang="en-US" sz="1260"/>
          </a:p>
        </p:txBody>
      </p:sp>
    </p:spTree>
    <p:extLst>
      <p:ext uri="{BB962C8B-B14F-4D97-AF65-F5344CB8AC3E}">
        <p14:creationId xmlns:p14="http://schemas.microsoft.com/office/powerpoint/2010/main" val="224678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dirty="0" smtClean="0">
                <a:solidFill>
                  <a:srgbClr val="FFFF00"/>
                </a:solidFill>
              </a:rPr>
              <a:t>Similarities of Psychotherapy And Supervision with early attachment</a:t>
            </a:r>
          </a:p>
        </p:txBody>
      </p:sp>
      <p:sp>
        <p:nvSpPr>
          <p:cNvPr id="54275" name="Content Placeholder 2"/>
          <p:cNvSpPr>
            <a:spLocks noGrp="1"/>
          </p:cNvSpPr>
          <p:nvPr>
            <p:ph idx="1"/>
          </p:nvPr>
        </p:nvSpPr>
        <p:spPr/>
        <p:txBody>
          <a:bodyPr>
            <a:normAutofit/>
          </a:bodyPr>
          <a:lstStyle/>
          <a:p>
            <a:r>
              <a:rPr lang="en-US" altLang="en-US" sz="2400" dirty="0"/>
              <a:t>Importance of the relationship:</a:t>
            </a:r>
          </a:p>
          <a:p>
            <a:pPr lvl="1"/>
            <a:r>
              <a:rPr lang="en-US" altLang="en-US" sz="2400" dirty="0"/>
              <a:t>reliability, </a:t>
            </a:r>
          </a:p>
          <a:p>
            <a:pPr lvl="1"/>
            <a:r>
              <a:rPr lang="en-US" altLang="en-US" sz="2400" dirty="0"/>
              <a:t>safety, </a:t>
            </a:r>
          </a:p>
          <a:p>
            <a:pPr lvl="1"/>
            <a:r>
              <a:rPr lang="en-US" altLang="en-US" sz="2400" dirty="0"/>
              <a:t>trustworthiness, </a:t>
            </a:r>
          </a:p>
          <a:p>
            <a:pPr lvl="1"/>
            <a:r>
              <a:rPr lang="en-US" altLang="en-US" sz="2400" dirty="0"/>
              <a:t>enough comfort, </a:t>
            </a:r>
            <a:r>
              <a:rPr lang="en-US" altLang="en-US" sz="2400" dirty="0">
                <a:solidFill>
                  <a:srgbClr val="FFFF00"/>
                </a:solidFill>
              </a:rPr>
              <a:t>zone of proximal development!, scaffolding</a:t>
            </a:r>
          </a:p>
          <a:p>
            <a:pPr lvl="1"/>
            <a:r>
              <a:rPr lang="en-US" altLang="en-US" sz="2400" dirty="0"/>
              <a:t>Working towards being, thinking and “playing” together </a:t>
            </a:r>
          </a:p>
          <a:p>
            <a:pPr lvl="1"/>
            <a:r>
              <a:rPr lang="en-US" altLang="en-US" sz="2400" dirty="0"/>
              <a:t>mutual delight</a:t>
            </a:r>
          </a:p>
        </p:txBody>
      </p:sp>
      <p:sp>
        <p:nvSpPr>
          <p:cNvPr id="542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FF51D76D-FBD3-4874-90E4-62BB888C5079}" type="slidenum">
              <a:rPr lang="en-AU" altLang="en-US" sz="1260"/>
              <a:pPr>
                <a:spcBef>
                  <a:spcPct val="0"/>
                </a:spcBef>
                <a:buClrTx/>
                <a:buSzTx/>
                <a:buFontTx/>
                <a:buNone/>
              </a:pPr>
              <a:t>19</a:t>
            </a:fld>
            <a:endParaRPr lang="en-AU" altLang="en-US" sz="1260"/>
          </a:p>
        </p:txBody>
      </p:sp>
    </p:spTree>
    <p:extLst>
      <p:ext uri="{BB962C8B-B14F-4D97-AF65-F5344CB8AC3E}">
        <p14:creationId xmlns:p14="http://schemas.microsoft.com/office/powerpoint/2010/main" val="361576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We are often dealing with Dark Matter</a:t>
            </a:r>
            <a:endParaRPr lang="en-AU" dirty="0">
              <a:solidFill>
                <a:srgbClr val="FFFF00"/>
              </a:solidFill>
            </a:endParaRPr>
          </a:p>
        </p:txBody>
      </p:sp>
      <p:pic>
        <p:nvPicPr>
          <p:cNvPr id="1030" name="Picture 6" descr="New Dark Matter Theory Weighs Superheavy Partic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4241" y="2952379"/>
            <a:ext cx="7047154" cy="4698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284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670D6812-9F57-4A9B-8F82-963AD5197AA2}" type="slidenum">
              <a:rPr lang="en-AU" altLang="en-US" sz="1260"/>
              <a:pPr>
                <a:spcBef>
                  <a:spcPct val="0"/>
                </a:spcBef>
                <a:buClrTx/>
                <a:buSzTx/>
                <a:buFontTx/>
                <a:buNone/>
              </a:pPr>
              <a:t>20</a:t>
            </a:fld>
            <a:endParaRPr lang="en-AU" altLang="en-US" sz="1260"/>
          </a:p>
        </p:txBody>
      </p:sp>
      <p:sp>
        <p:nvSpPr>
          <p:cNvPr id="64515" name="Rectangle 2"/>
          <p:cNvSpPr>
            <a:spLocks noGrp="1" noChangeArrowheads="1"/>
          </p:cNvSpPr>
          <p:nvPr>
            <p:ph type="title"/>
          </p:nvPr>
        </p:nvSpPr>
        <p:spPr>
          <a:xfrm>
            <a:off x="648239" y="600566"/>
            <a:ext cx="10871720" cy="1607920"/>
          </a:xfrm>
        </p:spPr>
        <p:txBody>
          <a:bodyPr/>
          <a:lstStyle/>
          <a:p>
            <a:pPr eaLnBrk="1" hangingPunct="1"/>
            <a:r>
              <a:rPr lang="en-AU" altLang="en-US" sz="4536">
                <a:solidFill>
                  <a:srgbClr val="FFFF00"/>
                </a:solidFill>
              </a:rPr>
              <a:t>Dynamic Formulation Considerations</a:t>
            </a:r>
            <a:endParaRPr lang="en-US" altLang="en-US" sz="4536">
              <a:solidFill>
                <a:srgbClr val="FFFF00"/>
              </a:solidFill>
            </a:endParaRPr>
          </a:p>
        </p:txBody>
      </p:sp>
      <p:sp>
        <p:nvSpPr>
          <p:cNvPr id="64516" name="Rectangle 3"/>
          <p:cNvSpPr>
            <a:spLocks noGrp="1" noChangeArrowheads="1"/>
          </p:cNvSpPr>
          <p:nvPr>
            <p:ph type="body" idx="1"/>
          </p:nvPr>
        </p:nvSpPr>
        <p:spPr>
          <a:xfrm>
            <a:off x="862488" y="2142490"/>
            <a:ext cx="10067502" cy="5537725"/>
          </a:xfrm>
        </p:spPr>
        <p:txBody>
          <a:bodyPr>
            <a:normAutofit fontScale="92500" lnSpcReduction="10000"/>
          </a:bodyPr>
          <a:lstStyle/>
          <a:p>
            <a:pPr eaLnBrk="1" hangingPunct="1">
              <a:lnSpc>
                <a:spcPct val="90000"/>
              </a:lnSpc>
            </a:pPr>
            <a:r>
              <a:rPr lang="en-AU" altLang="en-US" sz="3528" dirty="0"/>
              <a:t>Dynamics: use a model </a:t>
            </a:r>
          </a:p>
          <a:p>
            <a:pPr lvl="1" eaLnBrk="1" hangingPunct="1">
              <a:lnSpc>
                <a:spcPct val="90000"/>
              </a:lnSpc>
            </a:pPr>
            <a:r>
              <a:rPr lang="en-AU" altLang="en-US" sz="3024" dirty="0" err="1"/>
              <a:t>eg</a:t>
            </a:r>
            <a:r>
              <a:rPr lang="en-AU" altLang="en-US" sz="3024" dirty="0"/>
              <a:t> attachment states of mind/ Or object relations point of view/Or self-psychology </a:t>
            </a:r>
            <a:r>
              <a:rPr lang="en-AU" altLang="en-US" sz="3024" dirty="0" err="1"/>
              <a:t>etc</a:t>
            </a:r>
            <a:endParaRPr lang="en-AU" altLang="en-US" sz="3024" dirty="0"/>
          </a:p>
          <a:p>
            <a:pPr eaLnBrk="1" hangingPunct="1">
              <a:lnSpc>
                <a:spcPct val="90000"/>
              </a:lnSpc>
            </a:pPr>
            <a:r>
              <a:rPr lang="en-AU" altLang="en-US" sz="3528" dirty="0"/>
              <a:t>Developmental stage</a:t>
            </a:r>
          </a:p>
          <a:p>
            <a:pPr lvl="1" eaLnBrk="1" hangingPunct="1">
              <a:lnSpc>
                <a:spcPct val="90000"/>
              </a:lnSpc>
            </a:pPr>
            <a:r>
              <a:rPr lang="en-AU" altLang="en-US" sz="2772" dirty="0" err="1"/>
              <a:t>Eg</a:t>
            </a:r>
            <a:r>
              <a:rPr lang="en-AU" altLang="en-US" sz="2772" dirty="0"/>
              <a:t> self and affect regulation, modes of communication, </a:t>
            </a:r>
            <a:r>
              <a:rPr lang="en-AU" altLang="en-US" sz="2772" dirty="0" err="1"/>
              <a:t>Eriksonian</a:t>
            </a:r>
            <a:endParaRPr lang="en-AU" altLang="en-US" sz="2772" dirty="0"/>
          </a:p>
          <a:p>
            <a:pPr eaLnBrk="1" hangingPunct="1">
              <a:lnSpc>
                <a:spcPct val="90000"/>
              </a:lnSpc>
            </a:pPr>
            <a:r>
              <a:rPr lang="en-AU" altLang="en-US" sz="3528" dirty="0">
                <a:solidFill>
                  <a:srgbClr val="FFFF00"/>
                </a:solidFill>
              </a:rPr>
              <a:t>Level of self disorder and function</a:t>
            </a:r>
          </a:p>
          <a:p>
            <a:pPr lvl="1">
              <a:lnSpc>
                <a:spcPct val="90000"/>
              </a:lnSpc>
            </a:pPr>
            <a:r>
              <a:rPr lang="en-AU" altLang="en-US" sz="3339" dirty="0">
                <a:solidFill>
                  <a:srgbClr val="FF0000"/>
                </a:solidFill>
              </a:rPr>
              <a:t>For the PWC needs not to be too severe</a:t>
            </a:r>
          </a:p>
          <a:p>
            <a:pPr eaLnBrk="1" hangingPunct="1">
              <a:lnSpc>
                <a:spcPct val="90000"/>
              </a:lnSpc>
            </a:pPr>
            <a:r>
              <a:rPr lang="en-AU" altLang="en-US" sz="3528" dirty="0">
                <a:solidFill>
                  <a:srgbClr val="FFFF00"/>
                </a:solidFill>
              </a:rPr>
              <a:t>Track record in relationships </a:t>
            </a:r>
          </a:p>
          <a:p>
            <a:pPr lvl="1">
              <a:lnSpc>
                <a:spcPct val="90000"/>
              </a:lnSpc>
            </a:pPr>
            <a:r>
              <a:rPr lang="en-AU" altLang="en-US" sz="3339" dirty="0">
                <a:solidFill>
                  <a:srgbClr val="92D050"/>
                </a:solidFill>
              </a:rPr>
              <a:t>Needs some secure-base experiences in the past</a:t>
            </a:r>
          </a:p>
          <a:p>
            <a:pPr eaLnBrk="1" hangingPunct="1">
              <a:lnSpc>
                <a:spcPct val="90000"/>
              </a:lnSpc>
            </a:pPr>
            <a:r>
              <a:rPr lang="en-AU" altLang="en-US" sz="3528" dirty="0"/>
              <a:t>Precipitating factors</a:t>
            </a:r>
          </a:p>
          <a:p>
            <a:pPr eaLnBrk="1" hangingPunct="1">
              <a:lnSpc>
                <a:spcPct val="90000"/>
              </a:lnSpc>
            </a:pPr>
            <a:r>
              <a:rPr lang="en-AU" altLang="en-US" sz="3528" dirty="0"/>
              <a:t>Can we generate shared goals?</a:t>
            </a:r>
            <a:endParaRPr lang="en-US" altLang="en-US" sz="3528" dirty="0"/>
          </a:p>
        </p:txBody>
      </p:sp>
    </p:spTree>
    <p:extLst>
      <p:ext uri="{BB962C8B-B14F-4D97-AF65-F5344CB8AC3E}">
        <p14:creationId xmlns:p14="http://schemas.microsoft.com/office/powerpoint/2010/main" val="3291360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862487" y="596"/>
            <a:ext cx="9791515" cy="1439929"/>
          </a:xfrm>
        </p:spPr>
        <p:txBody>
          <a:bodyPr>
            <a:normAutofit fontScale="90000"/>
          </a:bodyPr>
          <a:lstStyle/>
          <a:p>
            <a:pPr algn="ctr" eaLnBrk="1" hangingPunct="1"/>
            <a:r>
              <a:rPr lang="en-AU" altLang="en-US" sz="3528" b="1" i="1" u="sng" dirty="0"/>
              <a:t/>
            </a:r>
            <a:br>
              <a:rPr lang="en-AU" altLang="en-US" sz="3528" b="1" i="1" u="sng" dirty="0"/>
            </a:br>
            <a:r>
              <a:rPr lang="en-AU" altLang="en-US" sz="3528" b="1" i="1" u="sng" dirty="0">
                <a:solidFill>
                  <a:srgbClr val="FFFF00"/>
                </a:solidFill>
              </a:rPr>
              <a:t>Severity/Level of Self disorder/Symptoms</a:t>
            </a:r>
            <a:br>
              <a:rPr lang="en-AU" altLang="en-US" sz="3528" b="1" i="1" u="sng" dirty="0">
                <a:solidFill>
                  <a:srgbClr val="FFFF00"/>
                </a:solidFill>
              </a:rPr>
            </a:br>
            <a:r>
              <a:rPr lang="en-AU" altLang="en-US" sz="3528" b="1" i="1" u="sng" dirty="0">
                <a:solidFill>
                  <a:srgbClr val="FFC000"/>
                </a:solidFill>
              </a:rPr>
              <a:t>Orange: prepare to STOP </a:t>
            </a:r>
            <a:r>
              <a:rPr lang="en-AU" altLang="en-US" sz="3528" b="1" i="1" u="sng" dirty="0">
                <a:solidFill>
                  <a:srgbClr val="FF0000"/>
                </a:solidFill>
              </a:rPr>
              <a:t>Red: DO NOT GO THERE</a:t>
            </a:r>
            <a:r>
              <a:rPr lang="en-AU" altLang="en-US" sz="3024" i="1" u="sng" dirty="0">
                <a:solidFill>
                  <a:srgbClr val="FFFF00"/>
                </a:solidFill>
              </a:rPr>
              <a:t/>
            </a:r>
            <a:br>
              <a:rPr lang="en-AU" altLang="en-US" sz="3024" i="1" u="sng" dirty="0">
                <a:solidFill>
                  <a:srgbClr val="FFFF00"/>
                </a:solidFill>
              </a:rPr>
            </a:br>
            <a:r>
              <a:rPr lang="en-AU" altLang="en-US" sz="3024" i="1" dirty="0"/>
              <a:t>		</a:t>
            </a:r>
            <a:r>
              <a:rPr lang="en-AU" altLang="en-US" sz="3024" dirty="0"/>
              <a:t>				</a:t>
            </a:r>
            <a:endParaRPr lang="en-AU" altLang="en-US" sz="1764" dirty="0"/>
          </a:p>
        </p:txBody>
      </p:sp>
      <p:graphicFrame>
        <p:nvGraphicFramePr>
          <p:cNvPr id="184365" name="Group 45"/>
          <p:cNvGraphicFramePr>
            <a:graphicFrameLocks noGrp="1"/>
          </p:cNvGraphicFramePr>
          <p:nvPr>
            <p:ph idx="1"/>
            <p:extLst>
              <p:ext uri="{D42A27DB-BD31-4B8C-83A1-F6EECF244321}">
                <p14:modId xmlns:p14="http://schemas.microsoft.com/office/powerpoint/2010/main" val="25547980"/>
              </p:ext>
            </p:extLst>
          </p:nvPr>
        </p:nvGraphicFramePr>
        <p:xfrm>
          <a:off x="680497" y="1236534"/>
          <a:ext cx="10367485" cy="6500574"/>
        </p:xfrm>
        <a:graphic>
          <a:graphicData uri="http://schemas.openxmlformats.org/drawingml/2006/table">
            <a:tbl>
              <a:tblPr/>
              <a:tblGrid>
                <a:gridCol w="2073898"/>
                <a:gridCol w="1797910"/>
                <a:gridCol w="2347883"/>
                <a:gridCol w="2139894"/>
                <a:gridCol w="2007900"/>
              </a:tblGrid>
              <a:tr h="99809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dirty="0" smtClean="0">
                          <a:ln>
                            <a:noFill/>
                          </a:ln>
                          <a:solidFill>
                            <a:schemeClr val="tx1"/>
                          </a:solidFill>
                          <a:effectLst/>
                          <a:latin typeface="Arial" charset="0"/>
                        </a:rPr>
                        <a:t>Self</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dirty="0" smtClean="0">
                          <a:ln>
                            <a:noFill/>
                          </a:ln>
                          <a:solidFill>
                            <a:srgbClr val="FFFF00"/>
                          </a:solidFill>
                          <a:effectLst/>
                          <a:latin typeface="Arial" charset="0"/>
                        </a:rPr>
                        <a:t>Mild</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dirty="0" smtClean="0">
                          <a:ln>
                            <a:noFill/>
                          </a:ln>
                          <a:solidFill>
                            <a:srgbClr val="FF6600"/>
                          </a:solidFill>
                          <a:effectLst/>
                          <a:latin typeface="Arial" charset="0"/>
                        </a:rPr>
                        <a:t>Moderate</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dirty="0" smtClean="0">
                          <a:ln>
                            <a:noFill/>
                          </a:ln>
                          <a:solidFill>
                            <a:srgbClr val="FF0000"/>
                          </a:solidFill>
                          <a:effectLst/>
                          <a:latin typeface="Arial" charset="0"/>
                        </a:rPr>
                        <a:t>Severe</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smtClean="0">
                          <a:ln>
                            <a:noFill/>
                          </a:ln>
                          <a:solidFill>
                            <a:srgbClr val="FF0000"/>
                          </a:solidFill>
                          <a:effectLst/>
                          <a:latin typeface="Arial" charset="0"/>
                        </a:rPr>
                        <a:t>Very severe</a:t>
                      </a: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48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300" b="1" i="0" u="none" strike="noStrike" cap="none" normalizeH="0" baseline="0" smtClean="0">
                          <a:ln>
                            <a:noFill/>
                          </a:ln>
                          <a:solidFill>
                            <a:schemeClr val="tx1"/>
                          </a:solidFill>
                          <a:effectLst/>
                          <a:latin typeface="Arial" charset="0"/>
                        </a:rPr>
                        <a:t>Affectivity</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FF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FF00"/>
                          </a:solidFill>
                          <a:effectLst/>
                          <a:latin typeface="Arial" charset="0"/>
                        </a:rPr>
                        <a:t>Mild Anxiety/</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FF00"/>
                          </a:solidFill>
                          <a:effectLst/>
                          <a:latin typeface="Arial" charset="0"/>
                        </a:rPr>
                        <a:t>low SE</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66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6600"/>
                          </a:solidFill>
                          <a:effectLst/>
                          <a:latin typeface="Arial" charset="0"/>
                        </a:rPr>
                        <a:t>Restricted</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0000"/>
                          </a:solidFill>
                          <a:effectLst/>
                          <a:latin typeface="Arial" charset="0"/>
                        </a:rPr>
                        <a:t>alexithymia</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AU" sz="3400" b="0" i="0" u="none" strike="noStrike" cap="none" normalizeH="0" baseline="0" dirty="0" smtClean="0">
                        <a:ln>
                          <a:noFill/>
                        </a:ln>
                        <a:solidFill>
                          <a:srgbClr val="FF0000"/>
                        </a:solidFill>
                        <a:effectLst/>
                        <a:latin typeface="Arial" charset="0"/>
                      </a:endParaRP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endParaRPr kumimoji="0" lang="en-AU" sz="2000" b="0" i="0" u="none" strike="noStrike" cap="none" normalizeH="0" baseline="0" dirty="0" smtClean="0">
                        <a:ln>
                          <a:noFill/>
                        </a:ln>
                        <a:solidFill>
                          <a:srgbClr val="FF000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0000"/>
                          </a:solidFill>
                          <a:effectLst/>
                          <a:latin typeface="Arial" charset="0"/>
                        </a:rPr>
                        <a:t>flooding </a:t>
                      </a:r>
                      <a:r>
                        <a:rPr kumimoji="0" lang="en-AU" sz="2000" b="0" i="0" u="none" strike="noStrike" cap="none" normalizeH="0" baseline="0" dirty="0" err="1" smtClean="0">
                          <a:ln>
                            <a:noFill/>
                          </a:ln>
                          <a:solidFill>
                            <a:srgbClr val="FF0000"/>
                          </a:solidFill>
                          <a:effectLst/>
                          <a:latin typeface="Arial" charset="0"/>
                        </a:rPr>
                        <a:t>freeezing</a:t>
                      </a:r>
                      <a:endParaRPr kumimoji="0" lang="en-AU" sz="2000" b="0" i="0" u="none" strike="noStrike" cap="none" normalizeH="0" baseline="0" dirty="0" smtClean="0">
                        <a:ln>
                          <a:noFill/>
                        </a:ln>
                        <a:solidFill>
                          <a:srgbClr val="FF0000"/>
                        </a:solidFill>
                        <a:effectLst/>
                        <a:latin typeface="Arial" charset="0"/>
                      </a:endParaRP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157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300" b="1" i="0" u="none" strike="noStrike" cap="none" normalizeH="0" baseline="0" smtClean="0">
                          <a:ln>
                            <a:noFill/>
                          </a:ln>
                          <a:solidFill>
                            <a:schemeClr val="tx1"/>
                          </a:solidFill>
                          <a:effectLst/>
                          <a:latin typeface="Arial" charset="0"/>
                        </a:rPr>
                        <a:t>Agency</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FF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66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smtClean="0">
                          <a:ln>
                            <a:noFill/>
                          </a:ln>
                          <a:solidFill>
                            <a:srgbClr val="FF00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1800" b="0" i="0" u="none" strike="noStrike" cap="none" normalizeH="0" baseline="0" smtClean="0">
                          <a:ln>
                            <a:noFill/>
                          </a:ln>
                          <a:solidFill>
                            <a:srgbClr val="FF0000"/>
                          </a:solidFill>
                          <a:effectLst/>
                          <a:latin typeface="Arial" charset="0"/>
                        </a:rPr>
                        <a:t>Ownership</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1800" b="0" i="0" u="none" strike="noStrike" cap="none" normalizeH="0" baseline="0" smtClean="0">
                          <a:ln>
                            <a:noFill/>
                          </a:ln>
                          <a:solidFill>
                            <a:srgbClr val="FF0000"/>
                          </a:solidFill>
                          <a:effectLst/>
                          <a:latin typeface="Arial" charset="0"/>
                        </a:rPr>
                        <a:t>boundaries</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014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300" b="1" i="0" u="none" strike="noStrike" cap="none" normalizeH="0" baseline="0" smtClean="0">
                          <a:ln>
                            <a:noFill/>
                          </a:ln>
                          <a:solidFill>
                            <a:schemeClr val="tx1"/>
                          </a:solidFill>
                          <a:effectLst/>
                          <a:latin typeface="Arial" charset="0"/>
                        </a:rPr>
                        <a:t>Continuity</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FF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66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6600"/>
                          </a:solidFill>
                          <a:effectLst/>
                          <a:latin typeface="Arial" charset="0"/>
                        </a:rPr>
                        <a:t>Time /money problems</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0000"/>
                          </a:solidFill>
                          <a:effectLst/>
                          <a:latin typeface="Arial" charset="0"/>
                        </a:rPr>
                        <a:t>Significant Memory gaps</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611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300" b="1" i="0" u="none" strike="noStrike" cap="none" normalizeH="0" baseline="0" smtClean="0">
                          <a:ln>
                            <a:noFill/>
                          </a:ln>
                          <a:solidFill>
                            <a:schemeClr val="tx1"/>
                          </a:solidFill>
                          <a:effectLst/>
                          <a:latin typeface="Arial" charset="0"/>
                        </a:rPr>
                        <a:t>Cohesion</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FF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66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0000"/>
                          </a:solidFill>
                          <a:effectLst/>
                          <a:latin typeface="Arial" charset="0"/>
                        </a:rPr>
                        <a:t>Fragmentation</a:t>
                      </a: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36976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FD3442CB-F3A8-41E5-860C-B7994A67B8BC}" type="slidenum">
              <a:rPr lang="en-AU" altLang="en-US" sz="1260"/>
              <a:pPr>
                <a:spcBef>
                  <a:spcPct val="0"/>
                </a:spcBef>
                <a:buClrTx/>
                <a:buSzTx/>
                <a:buFontTx/>
                <a:buNone/>
              </a:pPr>
              <a:t>22</a:t>
            </a:fld>
            <a:endParaRPr lang="en-AU" altLang="en-US" sz="1260"/>
          </a:p>
        </p:txBody>
      </p:sp>
      <p:sp>
        <p:nvSpPr>
          <p:cNvPr id="65539" name="Rectangle 2"/>
          <p:cNvSpPr>
            <a:spLocks noGrp="1" noChangeArrowheads="1"/>
          </p:cNvSpPr>
          <p:nvPr>
            <p:ph type="title"/>
          </p:nvPr>
        </p:nvSpPr>
        <p:spPr/>
        <p:txBody>
          <a:bodyPr/>
          <a:lstStyle/>
          <a:p>
            <a:pPr eaLnBrk="1" hangingPunct="1"/>
            <a:r>
              <a:rPr lang="en-US" altLang="en-US" smtClean="0">
                <a:solidFill>
                  <a:srgbClr val="FFFF00"/>
                </a:solidFill>
              </a:rPr>
              <a:t>Colour/affect</a:t>
            </a:r>
          </a:p>
        </p:txBody>
      </p:sp>
      <p:sp>
        <p:nvSpPr>
          <p:cNvPr id="65540" name="Rectangle 3"/>
          <p:cNvSpPr>
            <a:spLocks noGrp="1" noChangeArrowheads="1"/>
          </p:cNvSpPr>
          <p:nvPr>
            <p:ph type="body" idx="1"/>
          </p:nvPr>
        </p:nvSpPr>
        <p:spPr/>
        <p:txBody>
          <a:bodyPr>
            <a:normAutofit/>
          </a:bodyPr>
          <a:lstStyle/>
          <a:p>
            <a:pPr eaLnBrk="1" hangingPunct="1"/>
            <a:r>
              <a:rPr lang="en-US" altLang="en-US" sz="3200" b="1" i="1" dirty="0"/>
              <a:t>Affectivity/ affective </a:t>
            </a:r>
            <a:r>
              <a:rPr lang="en-US" altLang="en-US" sz="3200" b="1" i="1" dirty="0" err="1"/>
              <a:t>colour</a:t>
            </a:r>
            <a:r>
              <a:rPr lang="en-US" altLang="en-US" sz="3200" dirty="0"/>
              <a:t>: describes the range, richness and modulation of available affect which gives </a:t>
            </a:r>
            <a:r>
              <a:rPr lang="en-US" altLang="en-US" sz="3200" dirty="0" err="1"/>
              <a:t>colour</a:t>
            </a:r>
            <a:r>
              <a:rPr lang="en-US" altLang="en-US" sz="3200" dirty="0"/>
              <a:t> to experience and motivates. </a:t>
            </a:r>
          </a:p>
          <a:p>
            <a:pPr eaLnBrk="1" hangingPunct="1"/>
            <a:r>
              <a:rPr lang="en-US" altLang="en-US" sz="3200" dirty="0"/>
              <a:t>It also has a relative fixity biologically and so gives continuity of experience across development</a:t>
            </a:r>
          </a:p>
        </p:txBody>
      </p:sp>
    </p:spTree>
    <p:extLst>
      <p:ext uri="{BB962C8B-B14F-4D97-AF65-F5344CB8AC3E}">
        <p14:creationId xmlns:p14="http://schemas.microsoft.com/office/powerpoint/2010/main" val="2454855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BB26A8B9-D33B-465D-AEFB-4B52C6A6631C}" type="slidenum">
              <a:rPr lang="en-AU" altLang="en-US" sz="1260"/>
              <a:pPr>
                <a:spcBef>
                  <a:spcPct val="0"/>
                </a:spcBef>
                <a:buClrTx/>
                <a:buSzTx/>
                <a:buFontTx/>
                <a:buNone/>
              </a:pPr>
              <a:t>23</a:t>
            </a:fld>
            <a:endParaRPr lang="en-AU" altLang="en-US" sz="1260"/>
          </a:p>
        </p:txBody>
      </p:sp>
      <p:sp>
        <p:nvSpPr>
          <p:cNvPr id="66563" name="Rectangle 2"/>
          <p:cNvSpPr>
            <a:spLocks noGrp="1" noChangeArrowheads="1"/>
          </p:cNvSpPr>
          <p:nvPr>
            <p:ph type="title"/>
          </p:nvPr>
        </p:nvSpPr>
        <p:spPr/>
        <p:txBody>
          <a:bodyPr/>
          <a:lstStyle/>
          <a:p>
            <a:pPr eaLnBrk="1" hangingPunct="1"/>
            <a:r>
              <a:rPr lang="en-US" altLang="en-US" smtClean="0">
                <a:solidFill>
                  <a:srgbClr val="FFFF00"/>
                </a:solidFill>
              </a:rPr>
              <a:t>Agency/Choice</a:t>
            </a:r>
          </a:p>
        </p:txBody>
      </p:sp>
      <p:sp>
        <p:nvSpPr>
          <p:cNvPr id="66564" name="Rectangle 3"/>
          <p:cNvSpPr>
            <a:spLocks noGrp="1" noChangeArrowheads="1"/>
          </p:cNvSpPr>
          <p:nvPr>
            <p:ph type="body" idx="1"/>
          </p:nvPr>
        </p:nvSpPr>
        <p:spPr/>
        <p:txBody>
          <a:bodyPr>
            <a:normAutofit lnSpcReduction="10000"/>
          </a:bodyPr>
          <a:lstStyle/>
          <a:p>
            <a:pPr eaLnBrk="1" hangingPunct="1"/>
            <a:r>
              <a:rPr lang="en-US" altLang="en-US" sz="3402" b="1" i="1"/>
              <a:t>Agency:</a:t>
            </a:r>
            <a:r>
              <a:rPr lang="en-US" altLang="en-US" sz="3402"/>
              <a:t> experiencing oneself as the centre of initiative in one’s life with a sense of authorship over one’s own actions and nonauthorship over the actions of others. </a:t>
            </a:r>
          </a:p>
          <a:p>
            <a:pPr eaLnBrk="1" hangingPunct="1"/>
            <a:r>
              <a:rPr lang="en-US" altLang="en-US" sz="3402"/>
              <a:t>It comprises volition and choice. </a:t>
            </a:r>
          </a:p>
          <a:p>
            <a:pPr eaLnBrk="1" hangingPunct="1"/>
            <a:r>
              <a:rPr lang="en-US" altLang="en-US" sz="3402"/>
              <a:t>It may well begin with the cocreated ‘illusion” of independence by parent and child  (or therapist and patient/client) cooperating that then proceeds to greater autonomy over development.</a:t>
            </a:r>
            <a:endParaRPr lang="en-US" altLang="en-US" smtClean="0"/>
          </a:p>
        </p:txBody>
      </p:sp>
    </p:spTree>
    <p:extLst>
      <p:ext uri="{BB962C8B-B14F-4D97-AF65-F5344CB8AC3E}">
        <p14:creationId xmlns:p14="http://schemas.microsoft.com/office/powerpoint/2010/main" val="432804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0A7F71CE-22D1-486B-B446-5272C2D04369}" type="slidenum">
              <a:rPr lang="en-AU" altLang="en-US" sz="1260"/>
              <a:pPr>
                <a:spcBef>
                  <a:spcPct val="0"/>
                </a:spcBef>
                <a:buClrTx/>
                <a:buSzTx/>
                <a:buFontTx/>
                <a:buNone/>
              </a:pPr>
              <a:t>24</a:t>
            </a:fld>
            <a:endParaRPr lang="en-AU" altLang="en-US" sz="1260"/>
          </a:p>
        </p:txBody>
      </p:sp>
      <p:sp>
        <p:nvSpPr>
          <p:cNvPr id="67587" name="Rectangle 2"/>
          <p:cNvSpPr>
            <a:spLocks noGrp="1" noChangeArrowheads="1"/>
          </p:cNvSpPr>
          <p:nvPr>
            <p:ph type="title"/>
          </p:nvPr>
        </p:nvSpPr>
        <p:spPr/>
        <p:txBody>
          <a:bodyPr/>
          <a:lstStyle/>
          <a:p>
            <a:pPr eaLnBrk="1" hangingPunct="1"/>
            <a:r>
              <a:rPr lang="en-US" altLang="en-US" smtClean="0">
                <a:solidFill>
                  <a:srgbClr val="FFFF00"/>
                </a:solidFill>
              </a:rPr>
              <a:t>Continuity</a:t>
            </a:r>
          </a:p>
        </p:txBody>
      </p:sp>
      <p:sp>
        <p:nvSpPr>
          <p:cNvPr id="67588" name="Rectangle 3"/>
          <p:cNvSpPr>
            <a:spLocks noGrp="1" noChangeArrowheads="1"/>
          </p:cNvSpPr>
          <p:nvPr>
            <p:ph type="body" idx="1"/>
          </p:nvPr>
        </p:nvSpPr>
        <p:spPr/>
        <p:txBody>
          <a:bodyPr>
            <a:normAutofit/>
          </a:bodyPr>
          <a:lstStyle/>
          <a:p>
            <a:pPr eaLnBrk="1" hangingPunct="1">
              <a:lnSpc>
                <a:spcPct val="90000"/>
              </a:lnSpc>
            </a:pPr>
            <a:r>
              <a:rPr lang="en-US" altLang="en-US" sz="2800" b="1" i="1" dirty="0"/>
              <a:t>Continuity:</a:t>
            </a:r>
            <a:r>
              <a:rPr lang="en-US" altLang="en-US" sz="2800" dirty="0"/>
              <a:t> which is the capacity to feel oneself over time, enduring and ongoing with respect to the past, despite change (what </a:t>
            </a:r>
            <a:r>
              <a:rPr lang="en-US" altLang="en-US" sz="2800" dirty="0" err="1"/>
              <a:t>Winnicott</a:t>
            </a:r>
            <a:r>
              <a:rPr lang="en-US" altLang="en-US" sz="2800" dirty="0"/>
              <a:t> termed the “going on being”). </a:t>
            </a:r>
          </a:p>
          <a:p>
            <a:pPr eaLnBrk="1" hangingPunct="1">
              <a:lnSpc>
                <a:spcPct val="90000"/>
              </a:lnSpc>
            </a:pPr>
            <a:r>
              <a:rPr lang="en-US" altLang="en-US" sz="2800" dirty="0"/>
              <a:t>Motor and affective memory are probably the beginnings of this with visual and verbal and true narrative/autobiographical memory developing later.</a:t>
            </a:r>
          </a:p>
        </p:txBody>
      </p:sp>
    </p:spTree>
    <p:extLst>
      <p:ext uri="{BB962C8B-B14F-4D97-AF65-F5344CB8AC3E}">
        <p14:creationId xmlns:p14="http://schemas.microsoft.com/office/powerpoint/2010/main" val="1455620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27729F82-46B0-473D-9E5B-E472E26D9D76}" type="slidenum">
              <a:rPr lang="en-AU" altLang="en-US" sz="1260"/>
              <a:pPr>
                <a:spcBef>
                  <a:spcPct val="0"/>
                </a:spcBef>
                <a:buClrTx/>
                <a:buSzTx/>
                <a:buFontTx/>
                <a:buNone/>
              </a:pPr>
              <a:t>25</a:t>
            </a:fld>
            <a:endParaRPr lang="en-AU" altLang="en-US" sz="1260"/>
          </a:p>
        </p:txBody>
      </p:sp>
      <p:sp>
        <p:nvSpPr>
          <p:cNvPr id="68611" name="Rectangle 2"/>
          <p:cNvSpPr>
            <a:spLocks noGrp="1" noChangeArrowheads="1"/>
          </p:cNvSpPr>
          <p:nvPr>
            <p:ph type="title"/>
          </p:nvPr>
        </p:nvSpPr>
        <p:spPr/>
        <p:txBody>
          <a:bodyPr/>
          <a:lstStyle/>
          <a:p>
            <a:pPr eaLnBrk="1" hangingPunct="1"/>
            <a:r>
              <a:rPr lang="en-US" altLang="en-US" smtClean="0">
                <a:solidFill>
                  <a:srgbClr val="FFFF00"/>
                </a:solidFill>
              </a:rPr>
              <a:t>Cohesion</a:t>
            </a:r>
          </a:p>
        </p:txBody>
      </p:sp>
      <p:sp>
        <p:nvSpPr>
          <p:cNvPr id="68612" name="Rectangle 3"/>
          <p:cNvSpPr>
            <a:spLocks noGrp="1" noChangeArrowheads="1"/>
          </p:cNvSpPr>
          <p:nvPr>
            <p:ph type="body" idx="1"/>
          </p:nvPr>
        </p:nvSpPr>
        <p:spPr>
          <a:xfrm>
            <a:off x="672496" y="2304482"/>
            <a:ext cx="10271492" cy="5371734"/>
          </a:xfrm>
        </p:spPr>
        <p:txBody>
          <a:bodyPr>
            <a:normAutofit/>
          </a:bodyPr>
          <a:lstStyle/>
          <a:p>
            <a:pPr eaLnBrk="1" hangingPunct="1"/>
            <a:r>
              <a:rPr lang="en-US" altLang="en-US" sz="3600" b="1" i="1" dirty="0"/>
              <a:t>Cohesion:</a:t>
            </a:r>
            <a:r>
              <a:rPr lang="en-US" altLang="en-US" sz="3600" dirty="0"/>
              <a:t> a sense of holding together in one’s experience; </a:t>
            </a:r>
          </a:p>
          <a:p>
            <a:pPr eaLnBrk="1" hangingPunct="1"/>
            <a:r>
              <a:rPr lang="en-US" altLang="en-US" sz="3600" dirty="0"/>
              <a:t>an integrated physical and emotional whole with boundaries and a locus of action. </a:t>
            </a:r>
          </a:p>
          <a:p>
            <a:pPr eaLnBrk="1" hangingPunct="1"/>
            <a:r>
              <a:rPr lang="en-US" altLang="en-US" sz="3600" dirty="0"/>
              <a:t>Stern describes coherence of both time and form</a:t>
            </a:r>
          </a:p>
          <a:p>
            <a:pPr eaLnBrk="1" hangingPunct="1"/>
            <a:r>
              <a:rPr lang="en-US" altLang="en-US" sz="3600" dirty="0"/>
              <a:t>Needs affective and cognitive and somatic integration</a:t>
            </a:r>
          </a:p>
        </p:txBody>
      </p:sp>
    </p:spTree>
    <p:extLst>
      <p:ext uri="{BB962C8B-B14F-4D97-AF65-F5344CB8AC3E}">
        <p14:creationId xmlns:p14="http://schemas.microsoft.com/office/powerpoint/2010/main" val="818166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solidFill>
                  <a:srgbClr val="FFFF00"/>
                </a:solidFill>
              </a:rPr>
              <a:t>Collaboration</a:t>
            </a:r>
          </a:p>
        </p:txBody>
      </p:sp>
      <p:sp>
        <p:nvSpPr>
          <p:cNvPr id="69635" name="Content Placeholder 2"/>
          <p:cNvSpPr>
            <a:spLocks noGrp="1"/>
          </p:cNvSpPr>
          <p:nvPr>
            <p:ph idx="1"/>
          </p:nvPr>
        </p:nvSpPr>
        <p:spPr/>
        <p:txBody>
          <a:bodyPr/>
          <a:lstStyle/>
          <a:p>
            <a:r>
              <a:rPr lang="en-US" altLang="en-US" sz="2800" dirty="0"/>
              <a:t>Can the individual let in help comfortably and enjoy the process of creating a solution together?</a:t>
            </a:r>
          </a:p>
          <a:p>
            <a:r>
              <a:rPr lang="en-US" altLang="en-US" sz="2800" dirty="0"/>
              <a:t>In some ways this is a higher order system</a:t>
            </a:r>
          </a:p>
          <a:p>
            <a:pPr>
              <a:buFont typeface="Wingdings" panose="05000000000000000000" pitchFamily="2" charset="2"/>
              <a:buNone/>
            </a:pPr>
            <a:r>
              <a:rPr lang="en-US" altLang="en-US" sz="2800" dirty="0"/>
              <a:t>	</a:t>
            </a:r>
            <a:r>
              <a:rPr lang="en-US" altLang="en-US" sz="2800" dirty="0" err="1"/>
              <a:t>Liotti</a:t>
            </a:r>
            <a:r>
              <a:rPr lang="en-US" altLang="en-US" sz="2800" dirty="0"/>
              <a:t> argues collaboration is a human evolutionary achievement.</a:t>
            </a:r>
          </a:p>
          <a:p>
            <a:pPr>
              <a:buFont typeface="Wingdings" panose="05000000000000000000" pitchFamily="2" charset="2"/>
              <a:buNone/>
            </a:pPr>
            <a:r>
              <a:rPr lang="en-US" altLang="en-US" sz="2800" dirty="0"/>
              <a:t>It builds however on the solidity of security but can be used to (re)build it.</a:t>
            </a:r>
          </a:p>
          <a:p>
            <a:pPr>
              <a:buFont typeface="Wingdings" panose="05000000000000000000" pitchFamily="2" charset="2"/>
              <a:buNone/>
            </a:pPr>
            <a:endParaRPr lang="en-US" altLang="en-US" dirty="0" smtClean="0"/>
          </a:p>
          <a:p>
            <a:pPr>
              <a:buFont typeface="Wingdings" panose="05000000000000000000" pitchFamily="2" charset="2"/>
              <a:buNone/>
            </a:pPr>
            <a:endParaRPr lang="en-US" altLang="en-US" dirty="0" smtClean="0"/>
          </a:p>
        </p:txBody>
      </p:sp>
      <p:sp>
        <p:nvSpPr>
          <p:cNvPr id="696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B78A8603-9F38-4985-ABAE-9E8FFFC50FB2}" type="slidenum">
              <a:rPr lang="en-AU" altLang="en-US" sz="1260"/>
              <a:pPr>
                <a:spcBef>
                  <a:spcPct val="0"/>
                </a:spcBef>
                <a:buClrTx/>
                <a:buSzTx/>
                <a:buFontTx/>
                <a:buNone/>
              </a:pPr>
              <a:t>26</a:t>
            </a:fld>
            <a:endParaRPr lang="en-AU" altLang="en-US" sz="1260"/>
          </a:p>
        </p:txBody>
      </p:sp>
    </p:spTree>
    <p:extLst>
      <p:ext uri="{BB962C8B-B14F-4D97-AF65-F5344CB8AC3E}">
        <p14:creationId xmlns:p14="http://schemas.microsoft.com/office/powerpoint/2010/main" val="1384427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862487" y="596"/>
            <a:ext cx="9791515" cy="1439929"/>
          </a:xfrm>
        </p:spPr>
        <p:txBody>
          <a:bodyPr>
            <a:normAutofit fontScale="90000"/>
          </a:bodyPr>
          <a:lstStyle/>
          <a:p>
            <a:pPr algn="ctr" eaLnBrk="1" hangingPunct="1"/>
            <a:r>
              <a:rPr lang="en-AU" altLang="en-US" sz="3528" b="1" i="1" u="sng" dirty="0"/>
              <a:t/>
            </a:r>
            <a:br>
              <a:rPr lang="en-AU" altLang="en-US" sz="3528" b="1" i="1" u="sng" dirty="0"/>
            </a:br>
            <a:r>
              <a:rPr lang="en-AU" altLang="en-US" sz="3528" b="1" i="1" u="sng" dirty="0">
                <a:solidFill>
                  <a:srgbClr val="FFFF00"/>
                </a:solidFill>
              </a:rPr>
              <a:t>Severity/Level of Self disorder/Symptoms</a:t>
            </a:r>
            <a:r>
              <a:rPr lang="en-AU" altLang="en-US" sz="3024" i="1" u="sng" dirty="0">
                <a:solidFill>
                  <a:srgbClr val="FFFF00"/>
                </a:solidFill>
              </a:rPr>
              <a:t/>
            </a:r>
            <a:br>
              <a:rPr lang="en-AU" altLang="en-US" sz="3024" i="1" u="sng" dirty="0">
                <a:solidFill>
                  <a:srgbClr val="FFFF00"/>
                </a:solidFill>
              </a:rPr>
            </a:br>
            <a:r>
              <a:rPr lang="en-AU" altLang="en-US" sz="3024" i="1" dirty="0"/>
              <a:t>		</a:t>
            </a:r>
            <a:r>
              <a:rPr lang="en-AU" altLang="en-US" sz="3024" dirty="0"/>
              <a:t>				</a:t>
            </a:r>
            <a:endParaRPr lang="en-AU" altLang="en-US" sz="1764" dirty="0"/>
          </a:p>
        </p:txBody>
      </p:sp>
      <p:graphicFrame>
        <p:nvGraphicFramePr>
          <p:cNvPr id="184365" name="Group 45"/>
          <p:cNvGraphicFramePr>
            <a:graphicFrameLocks noGrp="1"/>
          </p:cNvGraphicFramePr>
          <p:nvPr>
            <p:ph idx="1"/>
            <p:extLst/>
          </p:nvPr>
        </p:nvGraphicFramePr>
        <p:xfrm>
          <a:off x="680497" y="1236534"/>
          <a:ext cx="10367485" cy="6500574"/>
        </p:xfrm>
        <a:graphic>
          <a:graphicData uri="http://schemas.openxmlformats.org/drawingml/2006/table">
            <a:tbl>
              <a:tblPr/>
              <a:tblGrid>
                <a:gridCol w="2073898"/>
                <a:gridCol w="1797910"/>
                <a:gridCol w="2347883"/>
                <a:gridCol w="2139894"/>
                <a:gridCol w="2007900"/>
              </a:tblGrid>
              <a:tr h="99809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dirty="0" smtClean="0">
                          <a:ln>
                            <a:noFill/>
                          </a:ln>
                          <a:solidFill>
                            <a:schemeClr val="tx1"/>
                          </a:solidFill>
                          <a:effectLst/>
                          <a:latin typeface="Arial" charset="0"/>
                        </a:rPr>
                        <a:t>Self</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dirty="0" smtClean="0">
                          <a:ln>
                            <a:noFill/>
                          </a:ln>
                          <a:solidFill>
                            <a:srgbClr val="FFFF00"/>
                          </a:solidFill>
                          <a:effectLst/>
                          <a:latin typeface="Arial" charset="0"/>
                        </a:rPr>
                        <a:t>Mild</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dirty="0" smtClean="0">
                          <a:ln>
                            <a:noFill/>
                          </a:ln>
                          <a:solidFill>
                            <a:srgbClr val="FF6600"/>
                          </a:solidFill>
                          <a:effectLst/>
                          <a:latin typeface="Arial" charset="0"/>
                        </a:rPr>
                        <a:t>Moderate</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dirty="0" smtClean="0">
                          <a:ln>
                            <a:noFill/>
                          </a:ln>
                          <a:solidFill>
                            <a:srgbClr val="FF0000"/>
                          </a:solidFill>
                          <a:effectLst/>
                          <a:latin typeface="Arial" charset="0"/>
                        </a:rPr>
                        <a:t>Severe</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500" b="1" i="0" u="none" strike="noStrike" cap="none" normalizeH="0" baseline="0" smtClean="0">
                          <a:ln>
                            <a:noFill/>
                          </a:ln>
                          <a:solidFill>
                            <a:srgbClr val="FF0000"/>
                          </a:solidFill>
                          <a:effectLst/>
                          <a:latin typeface="Arial" charset="0"/>
                        </a:rPr>
                        <a:t>Very severe</a:t>
                      </a: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48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300" b="1" i="0" u="none" strike="noStrike" cap="none" normalizeH="0" baseline="0" smtClean="0">
                          <a:ln>
                            <a:noFill/>
                          </a:ln>
                          <a:solidFill>
                            <a:schemeClr val="tx1"/>
                          </a:solidFill>
                          <a:effectLst/>
                          <a:latin typeface="Arial" charset="0"/>
                        </a:rPr>
                        <a:t>Affectivity</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FF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FF00"/>
                          </a:solidFill>
                          <a:effectLst/>
                          <a:latin typeface="Arial" charset="0"/>
                        </a:rPr>
                        <a:t>Mild Anxiety/</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FF00"/>
                          </a:solidFill>
                          <a:effectLst/>
                          <a:latin typeface="Arial" charset="0"/>
                        </a:rPr>
                        <a:t>low SE</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66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6600"/>
                          </a:solidFill>
                          <a:effectLst/>
                          <a:latin typeface="Arial" charset="0"/>
                        </a:rPr>
                        <a:t>Restricted</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0000"/>
                          </a:solidFill>
                          <a:effectLst/>
                          <a:latin typeface="Arial" charset="0"/>
                        </a:rPr>
                        <a:t>alexithymia</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AU" sz="3400" b="0" i="0" u="none" strike="noStrike" cap="none" normalizeH="0" baseline="0" dirty="0" smtClean="0">
                        <a:ln>
                          <a:noFill/>
                        </a:ln>
                        <a:solidFill>
                          <a:srgbClr val="FF0000"/>
                        </a:solidFill>
                        <a:effectLst/>
                        <a:latin typeface="Arial" charset="0"/>
                      </a:endParaRP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endParaRPr kumimoji="0" lang="en-AU" sz="2000" b="0" i="0" u="none" strike="noStrike" cap="none" normalizeH="0" baseline="0" dirty="0" smtClean="0">
                        <a:ln>
                          <a:noFill/>
                        </a:ln>
                        <a:solidFill>
                          <a:srgbClr val="FF000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0000"/>
                          </a:solidFill>
                          <a:effectLst/>
                          <a:latin typeface="Arial" charset="0"/>
                        </a:rPr>
                        <a:t>flooding </a:t>
                      </a:r>
                      <a:r>
                        <a:rPr kumimoji="0" lang="en-AU" sz="2000" b="0" i="0" u="none" strike="noStrike" cap="none" normalizeH="0" baseline="0" dirty="0" err="1" smtClean="0">
                          <a:ln>
                            <a:noFill/>
                          </a:ln>
                          <a:solidFill>
                            <a:srgbClr val="FF0000"/>
                          </a:solidFill>
                          <a:effectLst/>
                          <a:latin typeface="Arial" charset="0"/>
                        </a:rPr>
                        <a:t>freeezing</a:t>
                      </a:r>
                      <a:endParaRPr kumimoji="0" lang="en-AU" sz="2000" b="0" i="0" u="none" strike="noStrike" cap="none" normalizeH="0" baseline="0" dirty="0" smtClean="0">
                        <a:ln>
                          <a:noFill/>
                        </a:ln>
                        <a:solidFill>
                          <a:srgbClr val="FF0000"/>
                        </a:solidFill>
                        <a:effectLst/>
                        <a:latin typeface="Arial" charset="0"/>
                      </a:endParaRP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157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300" b="1" i="0" u="none" strike="noStrike" cap="none" normalizeH="0" baseline="0" smtClean="0">
                          <a:ln>
                            <a:noFill/>
                          </a:ln>
                          <a:solidFill>
                            <a:schemeClr val="tx1"/>
                          </a:solidFill>
                          <a:effectLst/>
                          <a:latin typeface="Arial" charset="0"/>
                        </a:rPr>
                        <a:t>Agency</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FF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66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smtClean="0">
                          <a:ln>
                            <a:noFill/>
                          </a:ln>
                          <a:solidFill>
                            <a:srgbClr val="FF00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1800" b="0" i="0" u="none" strike="noStrike" cap="none" normalizeH="0" baseline="0" smtClean="0">
                          <a:ln>
                            <a:noFill/>
                          </a:ln>
                          <a:solidFill>
                            <a:srgbClr val="FF0000"/>
                          </a:solidFill>
                          <a:effectLst/>
                          <a:latin typeface="Arial" charset="0"/>
                        </a:rPr>
                        <a:t>Ownership</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1800" b="0" i="0" u="none" strike="noStrike" cap="none" normalizeH="0" baseline="0" smtClean="0">
                          <a:ln>
                            <a:noFill/>
                          </a:ln>
                          <a:solidFill>
                            <a:srgbClr val="FF0000"/>
                          </a:solidFill>
                          <a:effectLst/>
                          <a:latin typeface="Arial" charset="0"/>
                        </a:rPr>
                        <a:t>boundaries</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014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300" b="1" i="0" u="none" strike="noStrike" cap="none" normalizeH="0" baseline="0" smtClean="0">
                          <a:ln>
                            <a:noFill/>
                          </a:ln>
                          <a:solidFill>
                            <a:schemeClr val="tx1"/>
                          </a:solidFill>
                          <a:effectLst/>
                          <a:latin typeface="Arial" charset="0"/>
                        </a:rPr>
                        <a:t>Continuity</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FF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66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6600"/>
                          </a:solidFill>
                          <a:effectLst/>
                          <a:latin typeface="Arial" charset="0"/>
                        </a:rPr>
                        <a:t>Time /money problems</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smtClean="0">
                          <a:ln>
                            <a:noFill/>
                          </a:ln>
                          <a:solidFill>
                            <a:srgbClr val="FF00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smtClean="0">
                          <a:ln>
                            <a:noFill/>
                          </a:ln>
                          <a:solidFill>
                            <a:srgbClr val="FF0000"/>
                          </a:solidFill>
                          <a:effectLst/>
                          <a:latin typeface="Arial" charset="0"/>
                        </a:rPr>
                        <a:t>Memory gaps</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611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300" b="1" i="0" u="none" strike="noStrike" cap="none" normalizeH="0" baseline="0" smtClean="0">
                          <a:ln>
                            <a:noFill/>
                          </a:ln>
                          <a:solidFill>
                            <a:schemeClr val="tx1"/>
                          </a:solidFill>
                          <a:effectLst/>
                          <a:latin typeface="Arial" charset="0"/>
                        </a:rPr>
                        <a:t>Cohesion</a:t>
                      </a:r>
                    </a:p>
                  </a:txBody>
                  <a:tcPr marL="115194" marR="115194" marT="57606" marB="576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FF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66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smtClean="0">
                          <a:ln>
                            <a:noFill/>
                          </a:ln>
                          <a:solidFill>
                            <a:srgbClr val="FF0000"/>
                          </a:solidFill>
                          <a:effectLst/>
                          <a:latin typeface="Arial" charset="0"/>
                        </a:rPr>
                        <a:t>      +</a:t>
                      </a:r>
                    </a:p>
                  </a:txBody>
                  <a:tcPr marL="115194" marR="115194" marT="57606" marB="576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3400" b="0" i="0" u="none" strike="noStrike" cap="none" normalizeH="0" baseline="0" dirty="0" smtClean="0">
                          <a:ln>
                            <a:noFill/>
                          </a:ln>
                          <a:solidFill>
                            <a:srgbClr val="FF0000"/>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AU" sz="2000" b="0" i="0" u="none" strike="noStrike" cap="none" normalizeH="0" baseline="0" dirty="0" smtClean="0">
                          <a:ln>
                            <a:noFill/>
                          </a:ln>
                          <a:solidFill>
                            <a:srgbClr val="FF0000"/>
                          </a:solidFill>
                          <a:effectLst/>
                          <a:latin typeface="Arial" charset="0"/>
                        </a:rPr>
                        <a:t>Fragmentation</a:t>
                      </a:r>
                    </a:p>
                  </a:txBody>
                  <a:tcPr marL="115194" marR="115194" marT="57606" marB="576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74804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solidFill>
                  <a:srgbClr val="FFFF00"/>
                </a:solidFill>
              </a:rPr>
              <a:t>FORMULATION: INITIAL PRESENTATION From “Starting the Long Conversation” (HETI film)</a:t>
            </a:r>
            <a:r>
              <a:rPr lang="en-AU" dirty="0"/>
              <a:t/>
            </a:r>
            <a:br>
              <a:rPr lang="en-AU" dirty="0"/>
            </a:br>
            <a:endParaRPr lang="en-AU" dirty="0"/>
          </a:p>
        </p:txBody>
      </p:sp>
      <p:sp>
        <p:nvSpPr>
          <p:cNvPr id="5" name="Content Placeholder 4"/>
          <p:cNvSpPr>
            <a:spLocks noGrp="1"/>
          </p:cNvSpPr>
          <p:nvPr>
            <p:ph idx="1"/>
          </p:nvPr>
        </p:nvSpPr>
        <p:spPr>
          <a:xfrm>
            <a:off x="864239" y="2304379"/>
            <a:ext cx="9864011" cy="5351857"/>
          </a:xfrm>
        </p:spPr>
        <p:txBody>
          <a:bodyPr>
            <a:normAutofit/>
          </a:bodyPr>
          <a:lstStyle/>
          <a:p>
            <a:r>
              <a:rPr lang="en-AU" sz="2000" dirty="0" smtClean="0"/>
              <a:t>Anna </a:t>
            </a:r>
            <a:r>
              <a:rPr lang="en-AU" sz="2000" dirty="0"/>
              <a:t>a single woman in her mid thirties was referred for psychotherapy in the context of long-standing difficulties in coping despite medication and group therapy. She continued to experience  chronic depressive and anxiety symptoms since childhood, difficulties with emotion regulation and problems in personal relationships and capacity to study or work. She was experiencing chronically low mood, an ambivalence about painful feelings, problems asserting herself in relationships and vulnerability to episodes of mood lability which she managed with binge eating or exercise. Medication had been partially effective in treating her mood symptoms, but had not changed her subjective sense of self, relationship struggles or her past experiences of rejection and invalidation. She had one significant overdose that had led to a hospital admission but that was twenty years previously and had not been repeated. Anna was motivated to engage to change her pattern of interpersonal relationships and to understand her past and feelings of depression and low self-esteem. </a:t>
            </a:r>
          </a:p>
          <a:p>
            <a:r>
              <a:rPr lang="en-AU" dirty="0" smtClean="0"/>
              <a:t>.</a:t>
            </a:r>
            <a:endParaRPr lang="en-AU" dirty="0"/>
          </a:p>
          <a:p>
            <a:endParaRPr lang="en-AU" dirty="0"/>
          </a:p>
        </p:txBody>
      </p:sp>
    </p:spTree>
    <p:extLst>
      <p:ext uri="{BB962C8B-B14F-4D97-AF65-F5344CB8AC3E}">
        <p14:creationId xmlns:p14="http://schemas.microsoft.com/office/powerpoint/2010/main" val="3325289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solidFill>
                  <a:srgbClr val="FFFF00"/>
                </a:solidFill>
              </a:rPr>
              <a:t>FORMULATION: INITIAL PRESENTATION From “Starting the Long Conversation” (HETI film)</a:t>
            </a:r>
            <a:r>
              <a:rPr lang="en-AU" dirty="0"/>
              <a:t/>
            </a:r>
            <a:br>
              <a:rPr lang="en-AU" dirty="0"/>
            </a:br>
            <a:endParaRPr lang="en-AU" dirty="0"/>
          </a:p>
        </p:txBody>
      </p:sp>
      <p:sp>
        <p:nvSpPr>
          <p:cNvPr id="5" name="Content Placeholder 4"/>
          <p:cNvSpPr>
            <a:spLocks noGrp="1"/>
          </p:cNvSpPr>
          <p:nvPr>
            <p:ph idx="1"/>
          </p:nvPr>
        </p:nvSpPr>
        <p:spPr>
          <a:xfrm>
            <a:off x="864239" y="2304379"/>
            <a:ext cx="9864011" cy="5904006"/>
          </a:xfrm>
        </p:spPr>
        <p:txBody>
          <a:bodyPr>
            <a:normAutofit/>
          </a:bodyPr>
          <a:lstStyle/>
          <a:p>
            <a:r>
              <a:rPr lang="en-AU" dirty="0" smtClean="0"/>
              <a:t>She </a:t>
            </a:r>
            <a:r>
              <a:rPr lang="en-AU" dirty="0"/>
              <a:t>a family history and likely genetic vulnerability to depression in that her mother had known postnatal depression. In addition to Anna’s biological predisposition to depression, she believed that her problems started during childhood where she described a poor attachment with a depressed mother and a critical father. It is postulated that the ongoing neglect and rejection by her mother and the criticism of her father led to impaired internal working models of herself and others. A shy personality coupled with the trauma of domestic violence in her early relationships, and an academic decline after early success had further impact on her low self esteem, difficulty with interpersonal relationships and difficulty regulating her negative emotions. A significant school move in childhood and betrayal by friends made it difficult for Anna to establish positive affiliations in the field of school and the community. Those difficulties in the adult world continued with an inability to finish study, find work and establish a safe ongoing partnership. She remained prone to suicidal ideation</a:t>
            </a:r>
            <a:r>
              <a:rPr lang="en-AU" dirty="0" smtClean="0"/>
              <a:t>.</a:t>
            </a:r>
            <a:endParaRPr lang="en-AU" dirty="0"/>
          </a:p>
        </p:txBody>
      </p:sp>
    </p:spTree>
    <p:extLst>
      <p:ext uri="{BB962C8B-B14F-4D97-AF65-F5344CB8AC3E}">
        <p14:creationId xmlns:p14="http://schemas.microsoft.com/office/powerpoint/2010/main" val="411200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The Orion nebula: </a:t>
            </a:r>
            <a:br>
              <a:rPr lang="en-AU" dirty="0" smtClean="0">
                <a:solidFill>
                  <a:srgbClr val="FFFF00"/>
                </a:solidFill>
              </a:rPr>
            </a:br>
            <a:r>
              <a:rPr lang="en-AU" dirty="0" smtClean="0">
                <a:solidFill>
                  <a:srgbClr val="FFFF00"/>
                </a:solidFill>
              </a:rPr>
              <a:t>Joining the dots makes a picture, tells a story</a:t>
            </a:r>
            <a:endParaRPr lang="en-AU" dirty="0">
              <a:solidFill>
                <a:srgbClr val="FFFF00"/>
              </a:solidFill>
            </a:endParaRPr>
          </a:p>
        </p:txBody>
      </p:sp>
      <p:pic>
        <p:nvPicPr>
          <p:cNvPr id="3074" name="Picture 2" descr="How did the constellation Orion get its na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51430" y="2698973"/>
            <a:ext cx="8166844" cy="4596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342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2123" y="576378"/>
            <a:ext cx="9573405" cy="1834576"/>
          </a:xfrm>
        </p:spPr>
        <p:txBody>
          <a:bodyPr/>
          <a:lstStyle/>
          <a:p>
            <a:r>
              <a:rPr lang="en-AU" dirty="0">
                <a:solidFill>
                  <a:srgbClr val="FFFF00"/>
                </a:solidFill>
              </a:rPr>
              <a:t>FORMULATION: INITIAL PRESENTATION From “Starting the Long Conversation” (HETI film)</a:t>
            </a:r>
            <a:r>
              <a:rPr lang="en-AU" dirty="0"/>
              <a:t/>
            </a:r>
            <a:br>
              <a:rPr lang="en-AU" dirty="0"/>
            </a:br>
            <a:endParaRPr lang="en-AU" dirty="0"/>
          </a:p>
        </p:txBody>
      </p:sp>
      <p:sp>
        <p:nvSpPr>
          <p:cNvPr id="5" name="Content Placeholder 4"/>
          <p:cNvSpPr>
            <a:spLocks noGrp="1"/>
          </p:cNvSpPr>
          <p:nvPr>
            <p:ph idx="1"/>
          </p:nvPr>
        </p:nvSpPr>
        <p:spPr>
          <a:xfrm>
            <a:off x="648029" y="2410954"/>
            <a:ext cx="9573405" cy="5653432"/>
          </a:xfrm>
        </p:spPr>
        <p:txBody>
          <a:bodyPr>
            <a:normAutofit/>
          </a:bodyPr>
          <a:lstStyle/>
          <a:p>
            <a:r>
              <a:rPr lang="en-AU" sz="2000" dirty="0"/>
              <a:t>It is proposed that Anna’s fragile sense of self, insecure attachment, shy personality and chronic complex trauma led to the development of immature and maladaptive coping mechanisms. She was prone to period of disorganization with dissociation based on the early disorganizing experiences with her depressed mother. This would be likely retriggered by relational conflict/loss and certain trauma triggers. Anna </a:t>
            </a:r>
            <a:r>
              <a:rPr lang="en-AU" sz="2000" dirty="0" err="1"/>
              <a:t>ongoingly</a:t>
            </a:r>
            <a:r>
              <a:rPr lang="en-AU" sz="2000" dirty="0"/>
              <a:t> utilised idealisation as a defence, but with devaluation of herself. She also utilised neurotic defence mechanisms such as avoidance to avoid painful affects. She had become at times preoccupied in an anxious, angry and ambivalent way with events with both parents. This underlying instability in her attachment organization, moving between dismissing and preoccupied strategies was likely to drive the instability in her personal organization and affect regulation and increase her vulnerability to depression. Recurrent periods of triggered disorganization, with likely relational triggers, would leave her vulnerable to dissociation and psychiatric symptoms and presentations with  periods of poorer function and a disturbed sense of self.</a:t>
            </a:r>
          </a:p>
          <a:p>
            <a:endParaRPr lang="en-AU" dirty="0"/>
          </a:p>
        </p:txBody>
      </p:sp>
    </p:spTree>
    <p:extLst>
      <p:ext uri="{BB962C8B-B14F-4D97-AF65-F5344CB8AC3E}">
        <p14:creationId xmlns:p14="http://schemas.microsoft.com/office/powerpoint/2010/main" val="2105000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2123" y="576378"/>
            <a:ext cx="9573405" cy="1834576"/>
          </a:xfrm>
        </p:spPr>
        <p:txBody>
          <a:bodyPr/>
          <a:lstStyle/>
          <a:p>
            <a:r>
              <a:rPr lang="en-AU" dirty="0">
                <a:solidFill>
                  <a:srgbClr val="FFFF00"/>
                </a:solidFill>
              </a:rPr>
              <a:t>FORMULATION: INITIAL PRESENTATION From “Starting the Long Conversation” (HETI film)</a:t>
            </a:r>
            <a:r>
              <a:rPr lang="en-AU" dirty="0"/>
              <a:t/>
            </a:r>
            <a:br>
              <a:rPr lang="en-AU" dirty="0"/>
            </a:br>
            <a:endParaRPr lang="en-AU" dirty="0"/>
          </a:p>
        </p:txBody>
      </p:sp>
      <p:sp>
        <p:nvSpPr>
          <p:cNvPr id="5" name="Content Placeholder 4"/>
          <p:cNvSpPr>
            <a:spLocks noGrp="1"/>
          </p:cNvSpPr>
          <p:nvPr>
            <p:ph idx="1"/>
          </p:nvPr>
        </p:nvSpPr>
        <p:spPr>
          <a:xfrm>
            <a:off x="648029" y="2410954"/>
            <a:ext cx="9573405" cy="5653432"/>
          </a:xfrm>
        </p:spPr>
        <p:txBody>
          <a:bodyPr>
            <a:normAutofit/>
          </a:bodyPr>
          <a:lstStyle/>
          <a:p>
            <a:r>
              <a:rPr lang="en-AU" dirty="0" smtClean="0"/>
              <a:t>The </a:t>
            </a:r>
            <a:r>
              <a:rPr lang="en-AU" dirty="0"/>
              <a:t>current trigger to referral appears as a desire to try once more to change her circumstances in the light of group feedback that individual psychotherapy might be helpful and some achieved connectedness there.  Despite vulnerability, she had a history of resilience and a reasonable level of premorbid functioning with recent attempts to improve her situation with group therapy. She had formed a good connection with her older sister who functioned as an attachment figure. This seemed protective with regards to her psychological development. Anna was intelligent, had good enough impulse control to be determined to not repeat past suicidal gestures and was well engaged and motivated to make psychological change. She had demonstrated ability to make a commitment to regular group work. At interview she demonstrated more cohesion and brightening with empathic attunement. These factors suggested a positive prognosis.</a:t>
            </a:r>
          </a:p>
          <a:p>
            <a:r>
              <a:rPr lang="en-AU" dirty="0"/>
              <a:t>The treatment of twice weekly psychotherapy in the Conversational Model was chosen to address the difficulties in self-regulation and to foster greater self coherence through a psychodynamic model that has demonstrated capacity to foster self development and in time integrate relationally traumatic experiences.</a:t>
            </a:r>
          </a:p>
          <a:p>
            <a:endParaRPr lang="en-AU" dirty="0"/>
          </a:p>
        </p:txBody>
      </p:sp>
    </p:spTree>
    <p:extLst>
      <p:ext uri="{BB962C8B-B14F-4D97-AF65-F5344CB8AC3E}">
        <p14:creationId xmlns:p14="http://schemas.microsoft.com/office/powerpoint/2010/main" val="2113214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648031" y="325912"/>
            <a:ext cx="9573405" cy="1612586"/>
          </a:xfrm>
        </p:spPr>
        <p:txBody>
          <a:bodyPr/>
          <a:lstStyle/>
          <a:p>
            <a:r>
              <a:rPr lang="en-US" altLang="en-US" dirty="0" smtClean="0">
                <a:solidFill>
                  <a:srgbClr val="FFFF00"/>
                </a:solidFill>
              </a:rPr>
              <a:t>Formulation-1- extended</a:t>
            </a:r>
          </a:p>
        </p:txBody>
      </p:sp>
      <p:sp>
        <p:nvSpPr>
          <p:cNvPr id="83971" name="Content Placeholder 2"/>
          <p:cNvSpPr>
            <a:spLocks noGrp="1"/>
          </p:cNvSpPr>
          <p:nvPr>
            <p:ph idx="1"/>
          </p:nvPr>
        </p:nvSpPr>
        <p:spPr>
          <a:xfrm>
            <a:off x="450508" y="1584378"/>
            <a:ext cx="10493479" cy="7055789"/>
          </a:xfrm>
        </p:spPr>
        <p:txBody>
          <a:bodyPr>
            <a:normAutofit/>
          </a:bodyPr>
          <a:lstStyle/>
          <a:p>
            <a:pPr eaLnBrk="1" hangingPunct="1">
              <a:buFont typeface="Wingdings" panose="05000000000000000000" pitchFamily="2" charset="2"/>
              <a:buChar char="§"/>
            </a:pP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The </a:t>
            </a:r>
            <a:r>
              <a:rPr lang="en-AU" altLang="en-US" sz="2646" i="1" dirty="0">
                <a:latin typeface="Arial Unicode MS" panose="020B0604020202020204" pitchFamily="34" charset="-128"/>
                <a:ea typeface="Arial Unicode MS" panose="020B0604020202020204" pitchFamily="34" charset="-128"/>
                <a:cs typeface="Arial Unicode MS" panose="020B0604020202020204" pitchFamily="34" charset="-128"/>
              </a:rPr>
              <a:t>story </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 that gives a coherent and collaborative </a:t>
            </a:r>
            <a:r>
              <a:rPr lang="en-AU" altLang="en-US" sz="2646" i="1" dirty="0">
                <a:latin typeface="Arial Unicode MS" panose="020B0604020202020204" pitchFamily="34" charset="-128"/>
                <a:ea typeface="Arial Unicode MS" panose="020B0604020202020204" pitchFamily="34" charset="-128"/>
                <a:cs typeface="Arial Unicode MS" panose="020B0604020202020204" pitchFamily="34" charset="-128"/>
              </a:rPr>
              <a:t>synthesis</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 of the data from the </a:t>
            </a:r>
            <a:r>
              <a:rPr lang="en-AU" altLang="en-US" sz="2646" i="1" dirty="0">
                <a:latin typeface="Arial Unicode MS" panose="020B0604020202020204" pitchFamily="34" charset="-128"/>
                <a:ea typeface="Arial Unicode MS" panose="020B0604020202020204" pitchFamily="34" charset="-128"/>
                <a:cs typeface="Arial Unicode MS" panose="020B0604020202020204" pitchFamily="34" charset="-128"/>
              </a:rPr>
              <a:t>History</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 of the case including the </a:t>
            </a:r>
            <a:r>
              <a:rPr lang="en-AU" altLang="en-US" sz="2646" i="1" dirty="0">
                <a:latin typeface="Arial Unicode MS" panose="020B0604020202020204" pitchFamily="34" charset="-128"/>
                <a:ea typeface="Arial Unicode MS" panose="020B0604020202020204" pitchFamily="34" charset="-128"/>
                <a:cs typeface="Arial Unicode MS" panose="020B0604020202020204" pitchFamily="34" charset="-128"/>
              </a:rPr>
              <a:t>MSE</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 and then frames the management plan</a:t>
            </a:r>
          </a:p>
          <a:p>
            <a:pPr eaLnBrk="1" hangingPunct="1">
              <a:buFont typeface="Wingdings" panose="05000000000000000000" pitchFamily="2" charset="2"/>
              <a:buChar char="§"/>
            </a:pPr>
            <a:r>
              <a:rPr lang="en-AU" altLang="en-US" sz="2646"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Who: </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Demographics  ( </a:t>
            </a:r>
            <a:r>
              <a:rPr lang="en-AU" altLang="en-US" sz="2646" dirty="0" err="1">
                <a:latin typeface="Arial Unicode MS" panose="020B0604020202020204" pitchFamily="34" charset="-128"/>
                <a:ea typeface="Arial Unicode MS" panose="020B0604020202020204" pitchFamily="34" charset="-128"/>
                <a:cs typeface="Arial Unicode MS" panose="020B0604020202020204" pitchFamily="34" charset="-128"/>
              </a:rPr>
              <a:t>deidentified</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 and disguised)</a:t>
            </a:r>
          </a:p>
          <a:p>
            <a:pPr eaLnBrk="1" hangingPunct="1">
              <a:buFont typeface="Wingdings" panose="05000000000000000000" pitchFamily="2" charset="2"/>
              <a:buChar char="§"/>
            </a:pPr>
            <a:r>
              <a:rPr lang="en-AU" altLang="en-US" sz="2646"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What:  </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Important particulars (again </a:t>
            </a:r>
            <a:r>
              <a:rPr lang="en-AU" altLang="en-US" sz="2646" dirty="0" err="1">
                <a:latin typeface="Arial Unicode MS" panose="020B0604020202020204" pitchFamily="34" charset="-128"/>
                <a:ea typeface="Arial Unicode MS" panose="020B0604020202020204" pitchFamily="34" charset="-128"/>
                <a:cs typeface="Arial Unicode MS" panose="020B0604020202020204" pitchFamily="34" charset="-128"/>
              </a:rPr>
              <a:t>deidentified</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 for presentation) of the person/problem/predicament</a:t>
            </a:r>
          </a:p>
          <a:p>
            <a:pPr eaLnBrk="1" hangingPunct="1">
              <a:buFont typeface="Wingdings" panose="05000000000000000000" pitchFamily="2" charset="2"/>
              <a:buChar char="§"/>
            </a:pPr>
            <a:r>
              <a:rPr lang="en-AU" altLang="en-US" sz="2646"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How and why: </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Precipitating, predisposing, perpetuating and protective factors, including developmental and relationship experiences </a:t>
            </a:r>
            <a:r>
              <a:rPr lang="en-AU" altLang="en-US" sz="2646"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BIOPSYCHOSOCIOCULTURAL </a:t>
            </a:r>
          </a:p>
          <a:p>
            <a:pPr eaLnBrk="1" hangingPunct="1">
              <a:buFont typeface="Wingdings" panose="05000000000000000000" pitchFamily="2" charset="2"/>
              <a:buChar char="§"/>
            </a:pP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Patterns identified, linking past to present including deep past to </a:t>
            </a:r>
            <a:r>
              <a:rPr lang="en-AU" altLang="en-US" sz="2646"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here and now </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suggesting pathways to </a:t>
            </a:r>
            <a:r>
              <a:rPr lang="en-AU" altLang="en-US" sz="2646"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recovery/ integration/ growth</a:t>
            </a:r>
          </a:p>
          <a:p>
            <a:pPr eaLnBrk="1" hangingPunct="1">
              <a:buFont typeface="Wingdings" panose="05000000000000000000" pitchFamily="2" charset="2"/>
              <a:buChar char="§"/>
            </a:pP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This is a </a:t>
            </a:r>
            <a:r>
              <a:rPr lang="en-AU" altLang="en-US" sz="2646" i="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fundamental  </a:t>
            </a:r>
            <a:r>
              <a:rPr lang="en-AU" altLang="en-US" sz="2646" dirty="0">
                <a:latin typeface="Arial Unicode MS" panose="020B0604020202020204" pitchFamily="34" charset="-128"/>
                <a:ea typeface="Arial Unicode MS" panose="020B0604020202020204" pitchFamily="34" charset="-128"/>
                <a:cs typeface="Arial Unicode MS" panose="020B0604020202020204" pitchFamily="34" charset="-128"/>
              </a:rPr>
              <a:t>professional and career skill!</a:t>
            </a:r>
          </a:p>
        </p:txBody>
      </p:sp>
      <p:sp>
        <p:nvSpPr>
          <p:cNvPr id="839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75000"/>
              <a:buFont typeface="Wingdings" panose="05000000000000000000" pitchFamily="2" charset="2"/>
              <a:buChar char="n"/>
              <a:defRPr sz="3906">
                <a:solidFill>
                  <a:schemeClr val="tx1"/>
                </a:solidFill>
                <a:latin typeface="Arial" panose="020B0604020202020204" pitchFamily="34" charset="0"/>
              </a:defRPr>
            </a:lvl1pPr>
            <a:lvl2pPr marL="936023" indent="-360009">
              <a:spcBef>
                <a:spcPct val="20000"/>
              </a:spcBef>
              <a:buClr>
                <a:schemeClr val="accent1"/>
              </a:buClr>
              <a:buSzPct val="65000"/>
              <a:buFont typeface="Wingdings" panose="05000000000000000000" pitchFamily="2" charset="2"/>
              <a:buChar char="n"/>
              <a:defRPr sz="3276">
                <a:solidFill>
                  <a:schemeClr val="tx1"/>
                </a:solidFill>
                <a:latin typeface="Arial" panose="020B0604020202020204" pitchFamily="34" charset="0"/>
              </a:defRPr>
            </a:lvl2pPr>
            <a:lvl3pPr marL="1440036" indent="-288007">
              <a:spcBef>
                <a:spcPct val="20000"/>
              </a:spcBef>
              <a:buClr>
                <a:schemeClr val="hlink"/>
              </a:buClr>
              <a:buSzPct val="55000"/>
              <a:buFont typeface="Wingdings" panose="05000000000000000000" pitchFamily="2" charset="2"/>
              <a:buChar char="n"/>
              <a:defRPr sz="3024">
                <a:solidFill>
                  <a:schemeClr val="tx1"/>
                </a:solidFill>
                <a:latin typeface="Arial" panose="020B0604020202020204" pitchFamily="34" charset="0"/>
              </a:defRPr>
            </a:lvl3pPr>
            <a:lvl4pPr marL="2016050" indent="-288007">
              <a:spcBef>
                <a:spcPct val="20000"/>
              </a:spcBef>
              <a:buClr>
                <a:schemeClr val="accent2"/>
              </a:buClr>
              <a:buFont typeface="Wingdings" panose="05000000000000000000" pitchFamily="2" charset="2"/>
              <a:buChar char="§"/>
              <a:defRPr sz="2520">
                <a:solidFill>
                  <a:schemeClr val="tx1"/>
                </a:solidFill>
                <a:latin typeface="Arial" panose="020B0604020202020204" pitchFamily="34" charset="0"/>
              </a:defRPr>
            </a:lvl4pPr>
            <a:lvl5pPr marL="2592065" indent="-288007">
              <a:spcBef>
                <a:spcPct val="20000"/>
              </a:spcBef>
              <a:buClr>
                <a:schemeClr val="tx1"/>
              </a:buClr>
              <a:buSzPct val="85000"/>
              <a:buFont typeface="Wingdings" panose="05000000000000000000" pitchFamily="2" charset="2"/>
              <a:buChar char="§"/>
              <a:defRPr sz="2520">
                <a:solidFill>
                  <a:schemeClr val="tx1"/>
                </a:solidFill>
                <a:latin typeface="Arial" panose="020B0604020202020204" pitchFamily="34" charset="0"/>
              </a:defRPr>
            </a:lvl5pPr>
            <a:lvl6pPr marL="3168079"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6pPr>
            <a:lvl7pPr marL="3744094"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7pPr>
            <a:lvl8pPr marL="4320108"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8pPr>
            <a:lvl9pPr marL="4896122" indent="-288007" eaLnBrk="0" fontAlgn="base" hangingPunct="0">
              <a:spcBef>
                <a:spcPct val="20000"/>
              </a:spcBef>
              <a:spcAft>
                <a:spcPct val="0"/>
              </a:spcAft>
              <a:buClr>
                <a:schemeClr val="tx1"/>
              </a:buClr>
              <a:buSzPct val="85000"/>
              <a:buFont typeface="Wingdings" panose="05000000000000000000" pitchFamily="2" charset="2"/>
              <a:buChar char="§"/>
              <a:defRPr sz="2520">
                <a:solidFill>
                  <a:schemeClr val="tx1"/>
                </a:solidFill>
                <a:latin typeface="Arial" panose="020B0604020202020204" pitchFamily="34" charset="0"/>
              </a:defRPr>
            </a:lvl9pPr>
          </a:lstStyle>
          <a:p>
            <a:pPr>
              <a:spcBef>
                <a:spcPct val="0"/>
              </a:spcBef>
              <a:buClrTx/>
              <a:buSzTx/>
              <a:buFontTx/>
              <a:buNone/>
            </a:pPr>
            <a:fld id="{0A1412F0-5212-43DD-9D76-09DA27F02DAB}" type="slidenum">
              <a:rPr lang="en-AU" altLang="en-US" sz="1260"/>
              <a:pPr>
                <a:spcBef>
                  <a:spcPct val="0"/>
                </a:spcBef>
                <a:buClrTx/>
                <a:buSzTx/>
                <a:buFontTx/>
                <a:buNone/>
              </a:pPr>
              <a:t>32</a:t>
            </a:fld>
            <a:endParaRPr lang="en-AU" altLang="en-US" sz="1260"/>
          </a:p>
        </p:txBody>
      </p:sp>
    </p:spTree>
    <p:extLst>
      <p:ext uri="{BB962C8B-B14F-4D97-AF65-F5344CB8AC3E}">
        <p14:creationId xmlns:p14="http://schemas.microsoft.com/office/powerpoint/2010/main" val="3596096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72496" y="596566"/>
            <a:ext cx="10271492" cy="1002388"/>
          </a:xfrm>
        </p:spPr>
        <p:txBody>
          <a:bodyPr>
            <a:normAutofit fontScale="90000"/>
          </a:bodyPr>
          <a:lstStyle/>
          <a:p>
            <a:pPr eaLnBrk="1" hangingPunct="1"/>
            <a:r>
              <a:rPr lang="en-AU" b="1" dirty="0" smtClean="0">
                <a:solidFill>
                  <a:srgbClr val="FFFF00"/>
                </a:solidFill>
              </a:rPr>
              <a:t>Basic Attachment Reading – But it will go a long way</a:t>
            </a:r>
          </a:p>
        </p:txBody>
      </p:sp>
      <p:sp>
        <p:nvSpPr>
          <p:cNvPr id="53251" name="Rectangle 3"/>
          <p:cNvSpPr>
            <a:spLocks noGrp="1" noChangeArrowheads="1"/>
          </p:cNvSpPr>
          <p:nvPr>
            <p:ph idx="1"/>
          </p:nvPr>
        </p:nvSpPr>
        <p:spPr>
          <a:xfrm>
            <a:off x="864239" y="2160378"/>
            <a:ext cx="10152011" cy="5976007"/>
          </a:xfrm>
        </p:spPr>
        <p:txBody>
          <a:bodyPr>
            <a:normAutofit/>
          </a:bodyPr>
          <a:lstStyle/>
          <a:p>
            <a:pPr lvl="0">
              <a:buClr>
                <a:prstClr val="white"/>
              </a:buClr>
            </a:pPr>
            <a:endParaRPr lang="en-GB" sz="2000" b="1" dirty="0">
              <a:solidFill>
                <a:prstClr val="white"/>
              </a:solidFill>
            </a:endParaRPr>
          </a:p>
          <a:p>
            <a:pPr lvl="0">
              <a:buClr>
                <a:prstClr val="white"/>
              </a:buClr>
            </a:pPr>
            <a:endParaRPr lang="en-GB" sz="2000" b="1" dirty="0">
              <a:solidFill>
                <a:prstClr val="white"/>
              </a:solidFill>
            </a:endParaRPr>
          </a:p>
          <a:p>
            <a:pPr>
              <a:buNone/>
            </a:pPr>
            <a:r>
              <a:rPr lang="en-GB" sz="2800" dirty="0"/>
              <a:t>*Hesse Erik. ‘The Adult Attachment Interview: Protocol, Method of Analysis and Empirical Studies’. </a:t>
            </a:r>
            <a:r>
              <a:rPr lang="en-GB" sz="2800" i="1" dirty="0"/>
              <a:t>Handbook of Attachment: Theory, Research and Clinical Applications, </a:t>
            </a:r>
            <a:r>
              <a:rPr lang="en-GB" sz="2800" dirty="0"/>
              <a:t>2</a:t>
            </a:r>
            <a:r>
              <a:rPr lang="en-GB" sz="2800" baseline="30000" dirty="0"/>
              <a:t>nd </a:t>
            </a:r>
            <a:r>
              <a:rPr lang="en-GB" sz="2800" dirty="0" err="1"/>
              <a:t>ed</a:t>
            </a:r>
            <a:r>
              <a:rPr lang="en-GB" sz="2800" dirty="0"/>
              <a:t>, edited by Jude Cassidy and Phillip Shaver, 552-598. New York: The Guildford Press, 2008.</a:t>
            </a:r>
            <a:r>
              <a:rPr lang="en-US" sz="2800" dirty="0"/>
              <a:t> </a:t>
            </a:r>
          </a:p>
          <a:p>
            <a:pPr>
              <a:buNone/>
            </a:pPr>
            <a:r>
              <a:rPr lang="en-US" sz="2800" dirty="0"/>
              <a:t>*Hesse, Erik and Mary Main. ‘Disorganized Infant, Child and Adult Attachment: Collapse in </a:t>
            </a:r>
            <a:r>
              <a:rPr lang="en-US" sz="2800" dirty="0" err="1"/>
              <a:t>Behavioural</a:t>
            </a:r>
            <a:r>
              <a:rPr lang="en-US" sz="2800" dirty="0"/>
              <a:t> and Attentional Strategies’. </a:t>
            </a:r>
            <a:r>
              <a:rPr lang="en-US" sz="2800" i="1" dirty="0"/>
              <a:t>Journal of the American Psychoanalytic Association</a:t>
            </a:r>
            <a:r>
              <a:rPr lang="en-US" sz="2800" dirty="0"/>
              <a:t> 48 (2000): 1097-1127.</a:t>
            </a:r>
          </a:p>
          <a:p>
            <a:pPr>
              <a:buNone/>
            </a:pPr>
            <a:r>
              <a:rPr lang="en-GB" sz="2800" b="1" dirty="0">
                <a:solidFill>
                  <a:prstClr val="white"/>
                </a:solidFill>
              </a:rPr>
              <a:t>Fonagy, Peter and Target M., ‘Attachment and Reflective Function: Their Role in Self-Organization’.  </a:t>
            </a:r>
            <a:r>
              <a:rPr lang="en-GB" sz="2800" b="1" i="1" dirty="0">
                <a:solidFill>
                  <a:prstClr val="white"/>
                </a:solidFill>
              </a:rPr>
              <a:t>Development and Psychopathology</a:t>
            </a:r>
            <a:r>
              <a:rPr lang="en-GB" sz="2800" b="1" dirty="0">
                <a:solidFill>
                  <a:prstClr val="white"/>
                </a:solidFill>
              </a:rPr>
              <a:t>  9 (1997): 679–700. </a:t>
            </a:r>
            <a:endParaRPr lang="en-AU" sz="3024" b="1" dirty="0"/>
          </a:p>
          <a:p>
            <a:pPr eaLnBrk="1" hangingPunct="1"/>
            <a:endParaRPr lang="en-AU" sz="3528" b="1" dirty="0"/>
          </a:p>
          <a:p>
            <a:pPr eaLnBrk="1" hangingPunct="1"/>
            <a:endParaRPr lang="en-AU" sz="3528" b="1" dirty="0"/>
          </a:p>
          <a:p>
            <a:pPr eaLnBrk="1" hangingPunct="1"/>
            <a:endParaRPr lang="en-AU" dirty="0" smtClean="0"/>
          </a:p>
        </p:txBody>
      </p:sp>
    </p:spTree>
    <p:extLst>
      <p:ext uri="{BB962C8B-B14F-4D97-AF65-F5344CB8AC3E}">
        <p14:creationId xmlns:p14="http://schemas.microsoft.com/office/powerpoint/2010/main" val="1595452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496" y="596567"/>
            <a:ext cx="10271492" cy="1023930"/>
          </a:xfrm>
        </p:spPr>
        <p:txBody>
          <a:bodyPr/>
          <a:lstStyle/>
          <a:p>
            <a:r>
              <a:rPr lang="en-US" dirty="0" smtClean="0">
                <a:solidFill>
                  <a:srgbClr val="FFFF00"/>
                </a:solidFill>
              </a:rPr>
              <a:t>Suggested Reading For the conversational Model</a:t>
            </a:r>
            <a:endParaRPr lang="en-US" dirty="0">
              <a:solidFill>
                <a:srgbClr val="FFFF00"/>
              </a:solidFill>
            </a:endParaRPr>
          </a:p>
        </p:txBody>
      </p:sp>
      <p:sp>
        <p:nvSpPr>
          <p:cNvPr id="3" name="Content Placeholder 2"/>
          <p:cNvSpPr>
            <a:spLocks noGrp="1"/>
          </p:cNvSpPr>
          <p:nvPr>
            <p:ph idx="1"/>
          </p:nvPr>
        </p:nvSpPr>
        <p:spPr>
          <a:xfrm>
            <a:off x="672496" y="1620497"/>
            <a:ext cx="10271492" cy="5771733"/>
          </a:xfrm>
        </p:spPr>
        <p:txBody>
          <a:bodyPr>
            <a:normAutofit/>
          </a:bodyPr>
          <a:lstStyle/>
          <a:p>
            <a:r>
              <a:rPr lang="en-AU" sz="2400" b="1" i="1" dirty="0">
                <a:solidFill>
                  <a:srgbClr val="FFFF00"/>
                </a:solidFill>
              </a:rPr>
              <a:t>Meares R et. Al (2012). Borderline Personality Disorder and the Conversational Model: A Clinician’s Manual</a:t>
            </a:r>
          </a:p>
          <a:p>
            <a:r>
              <a:rPr lang="en-AU" sz="2400" b="1" dirty="0"/>
              <a:t>See ANZAP Website for other journal articles</a:t>
            </a:r>
          </a:p>
          <a:p>
            <a:r>
              <a:rPr lang="en-AU" sz="2400" b="1" dirty="0"/>
              <a:t>See the HETI films </a:t>
            </a:r>
            <a:r>
              <a:rPr lang="en-AU" sz="2400" b="1" dirty="0" smtClean="0"/>
              <a:t>on (Starting the) </a:t>
            </a:r>
            <a:r>
              <a:rPr lang="en-AU" sz="2400" b="1" smtClean="0"/>
              <a:t>Long Conversation @ </a:t>
            </a:r>
            <a:r>
              <a:rPr lang="en-AU" sz="2400" b="1" dirty="0"/>
              <a:t>the NSW HETI </a:t>
            </a:r>
            <a:r>
              <a:rPr lang="en-AU" sz="2400" b="1" dirty="0" smtClean="0"/>
              <a:t>website under the Psychiatry programs:</a:t>
            </a:r>
          </a:p>
          <a:p>
            <a:pPr lvl="1"/>
            <a:r>
              <a:rPr lang="en-US" sz="2400" dirty="0"/>
              <a:t>http://www.heti.nsw.gov.au/Programs/Psychiatry/</a:t>
            </a:r>
          </a:p>
        </p:txBody>
      </p:sp>
    </p:spTree>
    <p:extLst>
      <p:ext uri="{BB962C8B-B14F-4D97-AF65-F5344CB8AC3E}">
        <p14:creationId xmlns:p14="http://schemas.microsoft.com/office/powerpoint/2010/main" val="2039544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AU" altLang="en-US" b="1" dirty="0" smtClean="0">
                <a:solidFill>
                  <a:srgbClr val="FFFF00"/>
                </a:solidFill>
              </a:rPr>
              <a:t>FORMULATION: the connecting story</a:t>
            </a:r>
          </a:p>
        </p:txBody>
      </p:sp>
      <p:sp>
        <p:nvSpPr>
          <p:cNvPr id="39939" name="Rectangle 3"/>
          <p:cNvSpPr>
            <a:spLocks noGrp="1" noChangeArrowheads="1"/>
          </p:cNvSpPr>
          <p:nvPr>
            <p:ph idx="1"/>
          </p:nvPr>
        </p:nvSpPr>
        <p:spPr/>
        <p:txBody>
          <a:bodyPr rtlCol="0">
            <a:normAutofit lnSpcReduction="10000"/>
          </a:bodyPr>
          <a:lstStyle/>
          <a:p>
            <a:pPr marL="431983" indent="-431983" defTabSz="1151955">
              <a:spcAft>
                <a:spcPts val="0"/>
              </a:spcAft>
              <a:defRPr/>
            </a:pPr>
            <a:r>
              <a:rPr lang="en-AU" altLang="en-US" sz="2800" dirty="0"/>
              <a:t>Psychodynamic formulation is grounded in personality theory and psychopathology</a:t>
            </a:r>
          </a:p>
          <a:p>
            <a:pPr marL="431983" indent="-431983" defTabSz="1151955">
              <a:spcAft>
                <a:spcPts val="0"/>
              </a:spcAft>
              <a:defRPr/>
            </a:pPr>
            <a:r>
              <a:rPr lang="en-AU" altLang="en-US" sz="2800" dirty="0" smtClean="0"/>
              <a:t>Formulation </a:t>
            </a:r>
            <a:r>
              <a:rPr lang="en-AU" altLang="en-US" sz="2800" dirty="0"/>
              <a:t>is a concise but creative understanding of the patient and his/her problems in the light of  historical information, emotional expression, coping strategies, and the manner of relating with </a:t>
            </a:r>
            <a:r>
              <a:rPr lang="en-AU" altLang="en-US" sz="2800" dirty="0" smtClean="0"/>
              <a:t>others, </a:t>
            </a:r>
            <a:r>
              <a:rPr lang="en-AU" altLang="en-US" sz="2800" dirty="0" smtClean="0">
                <a:solidFill>
                  <a:srgbClr val="FFFF00"/>
                </a:solidFill>
              </a:rPr>
              <a:t>past and present</a:t>
            </a:r>
            <a:r>
              <a:rPr lang="en-AU" altLang="en-US" sz="2800" dirty="0" smtClean="0"/>
              <a:t>, including  </a:t>
            </a:r>
            <a:r>
              <a:rPr lang="en-AU" altLang="en-US" sz="2800" dirty="0"/>
              <a:t>with the therapist in the </a:t>
            </a:r>
            <a:r>
              <a:rPr lang="en-AU" altLang="en-US" sz="2800" dirty="0">
                <a:solidFill>
                  <a:srgbClr val="FFFF00"/>
                </a:solidFill>
              </a:rPr>
              <a:t>here and now</a:t>
            </a:r>
            <a:r>
              <a:rPr lang="en-AU" altLang="en-US" sz="2800" dirty="0"/>
              <a:t>, which informs the therapist’s </a:t>
            </a:r>
            <a:r>
              <a:rPr lang="en-AU" altLang="en-US" sz="2800" dirty="0" smtClean="0"/>
              <a:t>and dyad’s choice </a:t>
            </a:r>
            <a:r>
              <a:rPr lang="en-AU" altLang="en-US" sz="2800" dirty="0"/>
              <a:t>of how to proceed</a:t>
            </a:r>
            <a:r>
              <a:rPr lang="en-AU" altLang="en-US" sz="2800" dirty="0" smtClean="0"/>
              <a:t>.</a:t>
            </a:r>
          </a:p>
          <a:p>
            <a:pPr marL="431983" indent="-431983" defTabSz="1151955">
              <a:spcAft>
                <a:spcPts val="0"/>
              </a:spcAft>
              <a:defRPr/>
            </a:pPr>
            <a:r>
              <a:rPr lang="en-AU" altLang="en-US" sz="2800" dirty="0"/>
              <a:t>It provides a road map that can </a:t>
            </a:r>
            <a:r>
              <a:rPr lang="en-AU" altLang="en-US" sz="2800" dirty="0" err="1"/>
              <a:t>kickstart</a:t>
            </a:r>
            <a:r>
              <a:rPr lang="en-AU" altLang="en-US" sz="2800" dirty="0"/>
              <a:t> the collaboration, guide the therapeutic process and content of the technical interventions and overall management</a:t>
            </a:r>
          </a:p>
        </p:txBody>
      </p:sp>
      <p:sp>
        <p:nvSpPr>
          <p:cNvPr id="69636" name="Line 4"/>
          <p:cNvSpPr>
            <a:spLocks noChangeShapeType="1"/>
          </p:cNvSpPr>
          <p:nvPr/>
        </p:nvSpPr>
        <p:spPr bwMode="auto">
          <a:xfrm>
            <a:off x="936497" y="1945015"/>
            <a:ext cx="9576068" cy="0"/>
          </a:xfrm>
          <a:prstGeom prst="line">
            <a:avLst/>
          </a:prstGeom>
          <a:noFill/>
          <a:ln w="254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1" rIns="91421" bIns="45711"/>
          <a:lstStyle/>
          <a:p>
            <a:endParaRPr lang="en-AU"/>
          </a:p>
        </p:txBody>
      </p:sp>
    </p:spTree>
    <p:extLst>
      <p:ext uri="{BB962C8B-B14F-4D97-AF65-F5344CB8AC3E}">
        <p14:creationId xmlns:p14="http://schemas.microsoft.com/office/powerpoint/2010/main" val="2770342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AU" altLang="en-US" b="1" smtClean="0">
                <a:solidFill>
                  <a:srgbClr val="FFFF00"/>
                </a:solidFill>
              </a:rPr>
              <a:t>FORMULATION -continued</a:t>
            </a:r>
          </a:p>
        </p:txBody>
      </p:sp>
      <p:sp>
        <p:nvSpPr>
          <p:cNvPr id="71683" name="Rectangle 3"/>
          <p:cNvSpPr>
            <a:spLocks noGrp="1" noChangeArrowheads="1"/>
          </p:cNvSpPr>
          <p:nvPr>
            <p:ph idx="1"/>
          </p:nvPr>
        </p:nvSpPr>
        <p:spPr/>
        <p:txBody>
          <a:bodyPr>
            <a:normAutofit/>
          </a:bodyPr>
          <a:lstStyle/>
          <a:p>
            <a:pPr eaLnBrk="1" hangingPunct="1"/>
            <a:r>
              <a:rPr lang="en-AU" altLang="en-US" sz="2800" dirty="0" smtClean="0"/>
              <a:t>Creatively </a:t>
            </a:r>
            <a:r>
              <a:rPr lang="en-AU" altLang="en-US" sz="2800" dirty="0"/>
              <a:t>organizing clinical data generated from the patient’s presentation of his/her problems, symptoms, difficulties and strengths, current and past significant </a:t>
            </a:r>
            <a:r>
              <a:rPr lang="en-AU" altLang="en-US" sz="2800" dirty="0" smtClean="0"/>
              <a:t>relationships </a:t>
            </a:r>
          </a:p>
          <a:p>
            <a:pPr eaLnBrk="1" hangingPunct="1"/>
            <a:r>
              <a:rPr lang="en-AU" altLang="en-US" sz="2800" dirty="0" smtClean="0"/>
              <a:t>The conversation to enquire, explore and understand these </a:t>
            </a:r>
            <a:endParaRPr lang="en-AU" altLang="en-US" sz="2800" dirty="0"/>
          </a:p>
          <a:p>
            <a:pPr eaLnBrk="1" hangingPunct="1"/>
            <a:r>
              <a:rPr lang="en-AU" altLang="en-US" sz="2800" dirty="0"/>
              <a:t>The therapist is in a position to offer for collaborative consideration a succinct conceptualization of how problems in the here-and-now may be linked with the patient’s significant past and current relationships</a:t>
            </a:r>
          </a:p>
        </p:txBody>
      </p:sp>
      <p:sp>
        <p:nvSpPr>
          <p:cNvPr id="71684" name="Line 4"/>
          <p:cNvSpPr>
            <a:spLocks noChangeShapeType="1"/>
          </p:cNvSpPr>
          <p:nvPr/>
        </p:nvSpPr>
        <p:spPr bwMode="auto">
          <a:xfrm>
            <a:off x="936497" y="1945015"/>
            <a:ext cx="9576068" cy="0"/>
          </a:xfrm>
          <a:prstGeom prst="line">
            <a:avLst/>
          </a:prstGeom>
          <a:noFill/>
          <a:ln w="254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1" rIns="91421" bIns="45711"/>
          <a:lstStyle/>
          <a:p>
            <a:endParaRPr lang="en-AU"/>
          </a:p>
        </p:txBody>
      </p:sp>
    </p:spTree>
    <p:extLst>
      <p:ext uri="{BB962C8B-B14F-4D97-AF65-F5344CB8AC3E}">
        <p14:creationId xmlns:p14="http://schemas.microsoft.com/office/powerpoint/2010/main" val="177229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224239" y="1420381"/>
            <a:ext cx="7672062" cy="503402"/>
          </a:xfrm>
        </p:spPr>
        <p:txBody>
          <a:bodyPr rtlCol="0">
            <a:noAutofit/>
          </a:bodyPr>
          <a:lstStyle/>
          <a:p>
            <a:pPr eaLnBrk="1" hangingPunct="1">
              <a:defRPr/>
            </a:pPr>
            <a:r>
              <a:rPr lang="en-US" dirty="0" smtClean="0">
                <a:solidFill>
                  <a:srgbClr val="FFFF00"/>
                </a:solidFill>
                <a:latin typeface="+mn-lt"/>
              </a:rPr>
              <a:t>The tasks of  a healthy self</a:t>
            </a:r>
          </a:p>
        </p:txBody>
      </p:sp>
      <p:sp>
        <p:nvSpPr>
          <p:cNvPr id="27651" name="Content Placeholder 2"/>
          <p:cNvSpPr>
            <a:spLocks noGrp="1"/>
          </p:cNvSpPr>
          <p:nvPr>
            <p:ph idx="1"/>
          </p:nvPr>
        </p:nvSpPr>
        <p:spPr>
          <a:xfrm>
            <a:off x="1224240" y="2376845"/>
            <a:ext cx="9432009" cy="4778233"/>
          </a:xfrm>
        </p:spPr>
        <p:txBody>
          <a:bodyPr rtlCol="0">
            <a:normAutofit fontScale="92500" lnSpcReduction="20000"/>
          </a:bodyPr>
          <a:lstStyle/>
          <a:p>
            <a:pPr eaLnBrk="1" hangingPunct="1">
              <a:defRPr/>
            </a:pPr>
            <a:r>
              <a:rPr lang="en-US" sz="2456" dirty="0">
                <a:ea typeface="Arial Unicode MS" pitchFamily="34" charset="-128"/>
                <a:cs typeface="Arial Unicode MS" pitchFamily="34" charset="-128"/>
              </a:rPr>
              <a:t>To manage reality with it’s stresses and strains</a:t>
            </a:r>
          </a:p>
          <a:p>
            <a:pPr lvl="1" eaLnBrk="1" hangingPunct="1">
              <a:defRPr/>
            </a:pPr>
            <a:r>
              <a:rPr lang="en-US" sz="1985" dirty="0">
                <a:ea typeface="Arial Unicode MS" pitchFamily="34" charset="-128"/>
                <a:cs typeface="Arial Unicode MS" pitchFamily="34" charset="-128"/>
              </a:rPr>
              <a:t>(The reality principle, Freud)</a:t>
            </a:r>
          </a:p>
          <a:p>
            <a:pPr eaLnBrk="1" hangingPunct="1">
              <a:defRPr/>
            </a:pPr>
            <a:r>
              <a:rPr lang="en-US" sz="2456" i="1" dirty="0">
                <a:solidFill>
                  <a:srgbClr val="FFFF00"/>
                </a:solidFill>
                <a:ea typeface="Arial Unicode MS" pitchFamily="34" charset="-128"/>
                <a:cs typeface="Arial Unicode MS" pitchFamily="34" charset="-128"/>
              </a:rPr>
              <a:t>To rest, play, love, work</a:t>
            </a:r>
            <a:r>
              <a:rPr lang="en-US" sz="2456" dirty="0">
                <a:solidFill>
                  <a:srgbClr val="FFFF00"/>
                </a:solidFill>
                <a:ea typeface="Arial Unicode MS" pitchFamily="34" charset="-128"/>
                <a:cs typeface="Arial Unicode MS" pitchFamily="34" charset="-128"/>
              </a:rPr>
              <a:t>. </a:t>
            </a:r>
            <a:r>
              <a:rPr lang="en-US" sz="2456" dirty="0">
                <a:ea typeface="Arial Unicode MS" pitchFamily="34" charset="-128"/>
                <a:cs typeface="Arial Unicode MS" pitchFamily="34" charset="-128"/>
              </a:rPr>
              <a:t>(Freud had the latter 2, </a:t>
            </a:r>
            <a:r>
              <a:rPr lang="en-US" sz="2456" dirty="0" err="1">
                <a:ea typeface="Arial Unicode MS" pitchFamily="34" charset="-128"/>
                <a:cs typeface="Arial Unicode MS" pitchFamily="34" charset="-128"/>
              </a:rPr>
              <a:t>Winnicott</a:t>
            </a:r>
            <a:r>
              <a:rPr lang="en-US" sz="2456" dirty="0">
                <a:ea typeface="Arial Unicode MS" pitchFamily="34" charset="-128"/>
                <a:cs typeface="Arial Unicode MS" pitchFamily="34" charset="-128"/>
              </a:rPr>
              <a:t> added play, infant research has implicitly added rest/soothing)</a:t>
            </a:r>
          </a:p>
          <a:p>
            <a:pPr lvl="1" eaLnBrk="1" hangingPunct="1">
              <a:defRPr/>
            </a:pPr>
            <a:r>
              <a:rPr lang="en-US" sz="2600" dirty="0">
                <a:ea typeface="Arial Unicode MS" pitchFamily="34" charset="-128"/>
                <a:cs typeface="Arial Unicode MS" pitchFamily="34" charset="-128"/>
              </a:rPr>
              <a:t>Learnt in relationship </a:t>
            </a:r>
          </a:p>
          <a:p>
            <a:pPr eaLnBrk="1" hangingPunct="1">
              <a:defRPr/>
            </a:pPr>
            <a:r>
              <a:rPr lang="en-US" sz="2456" dirty="0">
                <a:ea typeface="Arial Unicode MS" pitchFamily="34" charset="-128"/>
                <a:cs typeface="Arial Unicode MS" pitchFamily="34" charset="-128"/>
              </a:rPr>
              <a:t>To survive but also to live creatively</a:t>
            </a:r>
          </a:p>
          <a:p>
            <a:pPr eaLnBrk="1" hangingPunct="1">
              <a:defRPr/>
            </a:pPr>
            <a:r>
              <a:rPr lang="en-US" sz="2456" dirty="0">
                <a:ea typeface="Arial Unicode MS" pitchFamily="34" charset="-128"/>
                <a:cs typeface="Arial Unicode MS" pitchFamily="34" charset="-128"/>
              </a:rPr>
              <a:t>To manage stress so as to enjoy a sense of vitality: in touch with both external reality and inner life, integrated</a:t>
            </a:r>
          </a:p>
          <a:p>
            <a:pPr eaLnBrk="1" hangingPunct="1">
              <a:defRPr/>
            </a:pPr>
            <a:r>
              <a:rPr lang="en-US" sz="2456" dirty="0">
                <a:ea typeface="Arial Unicode MS" pitchFamily="34" charset="-128"/>
                <a:cs typeface="Arial Unicode MS" pitchFamily="34" charset="-128"/>
              </a:rPr>
              <a:t>To play in the world, story, dream</a:t>
            </a:r>
          </a:p>
          <a:p>
            <a:pPr eaLnBrk="1" hangingPunct="1">
              <a:defRPr/>
            </a:pPr>
            <a:r>
              <a:rPr lang="en-US" sz="2456" dirty="0">
                <a:ea typeface="Arial Unicode MS" pitchFamily="34" charset="-128"/>
                <a:cs typeface="Arial Unicode MS" pitchFamily="34" charset="-128"/>
              </a:rPr>
              <a:t>To engage: not just comply or disengage</a:t>
            </a:r>
          </a:p>
          <a:p>
            <a:pPr eaLnBrk="1" hangingPunct="1">
              <a:defRPr/>
            </a:pPr>
            <a:r>
              <a:rPr lang="en-US" sz="2456" dirty="0">
                <a:ea typeface="Arial Unicode MS" pitchFamily="34" charset="-128"/>
                <a:cs typeface="Arial Unicode MS" pitchFamily="34" charset="-128"/>
              </a:rPr>
              <a:t>To reflect and integrate information (</a:t>
            </a:r>
            <a:r>
              <a:rPr lang="en-US" sz="2456" b="1" i="1" dirty="0">
                <a:ea typeface="Arial Unicode MS" pitchFamily="34" charset="-128"/>
                <a:cs typeface="Arial Unicode MS" pitchFamily="34" charset="-128"/>
              </a:rPr>
              <a:t>the facts and the feelings</a:t>
            </a:r>
            <a:r>
              <a:rPr lang="en-US" sz="2456" dirty="0">
                <a:ea typeface="Arial Unicode MS" pitchFamily="34" charset="-128"/>
                <a:cs typeface="Arial Unicode MS" pitchFamily="34" charset="-128"/>
              </a:rPr>
              <a:t>) and experience of self and other</a:t>
            </a:r>
            <a:endParaRPr lang="en-US" dirty="0" smtClean="0">
              <a:latin typeface="Arial Unicode MS" pitchFamily="34" charset="-128"/>
              <a:ea typeface="Arial Unicode MS" pitchFamily="34" charset="-128"/>
              <a:cs typeface="Arial Unicode MS" pitchFamily="34" charset="-128"/>
            </a:endParaRPr>
          </a:p>
          <a:p>
            <a:pPr eaLnBrk="1" hangingPunct="1">
              <a:buFontTx/>
              <a:buNone/>
              <a:defRPr/>
            </a:pPr>
            <a:endParaRPr lang="en-US" dirty="0" smtClean="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94837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The tasks of a healthy PWC</a:t>
            </a:r>
            <a:endParaRPr lang="en-AU" dirty="0">
              <a:solidFill>
                <a:srgbClr val="FFFF00"/>
              </a:solidFill>
            </a:endParaRPr>
          </a:p>
        </p:txBody>
      </p:sp>
      <p:sp>
        <p:nvSpPr>
          <p:cNvPr id="3" name="Content Placeholder 2"/>
          <p:cNvSpPr>
            <a:spLocks noGrp="1"/>
          </p:cNvSpPr>
          <p:nvPr>
            <p:ph idx="1"/>
          </p:nvPr>
        </p:nvSpPr>
        <p:spPr/>
        <p:txBody>
          <a:bodyPr>
            <a:normAutofit fontScale="92500"/>
          </a:bodyPr>
          <a:lstStyle/>
          <a:p>
            <a:pPr>
              <a:defRPr/>
            </a:pPr>
            <a:r>
              <a:rPr lang="en-US" sz="2456" dirty="0">
                <a:ea typeface="Arial Unicode MS" pitchFamily="34" charset="-128"/>
                <a:cs typeface="Arial Unicode MS" pitchFamily="34" charset="-128"/>
              </a:rPr>
              <a:t>To manage reality with it’s stresses and strains</a:t>
            </a:r>
            <a:endParaRPr lang="en-US" sz="1985" dirty="0">
              <a:ea typeface="Arial Unicode MS" pitchFamily="34" charset="-128"/>
              <a:cs typeface="Arial Unicode MS" pitchFamily="34" charset="-128"/>
            </a:endParaRPr>
          </a:p>
          <a:p>
            <a:pPr>
              <a:defRPr/>
            </a:pPr>
            <a:r>
              <a:rPr lang="en-US" sz="2456" i="1" dirty="0">
                <a:solidFill>
                  <a:srgbClr val="FFFF00"/>
                </a:solidFill>
                <a:ea typeface="Arial Unicode MS" pitchFamily="34" charset="-128"/>
                <a:cs typeface="Arial Unicode MS" pitchFamily="34" charset="-128"/>
              </a:rPr>
              <a:t>To rest, play, love, work</a:t>
            </a:r>
            <a:r>
              <a:rPr lang="en-US" sz="2456" dirty="0">
                <a:solidFill>
                  <a:srgbClr val="FFFF00"/>
                </a:solidFill>
                <a:ea typeface="Arial Unicode MS" pitchFamily="34" charset="-128"/>
                <a:cs typeface="Arial Unicode MS" pitchFamily="34" charset="-128"/>
              </a:rPr>
              <a:t>. </a:t>
            </a:r>
            <a:endParaRPr lang="en-US" sz="2456" dirty="0">
              <a:ea typeface="Arial Unicode MS" pitchFamily="34" charset="-128"/>
              <a:cs typeface="Arial Unicode MS" pitchFamily="34" charset="-128"/>
            </a:endParaRPr>
          </a:p>
          <a:p>
            <a:pPr lvl="1">
              <a:defRPr/>
            </a:pPr>
            <a:r>
              <a:rPr lang="en-US" sz="2600" dirty="0">
                <a:ea typeface="Arial Unicode MS" pitchFamily="34" charset="-128"/>
                <a:cs typeface="Arial Unicode MS" pitchFamily="34" charset="-128"/>
              </a:rPr>
              <a:t>Learnt in relationship, modelled by the supervisor </a:t>
            </a:r>
          </a:p>
          <a:p>
            <a:pPr>
              <a:defRPr/>
            </a:pPr>
            <a:r>
              <a:rPr lang="en-US" sz="2456" dirty="0">
                <a:ea typeface="Arial Unicode MS" pitchFamily="34" charset="-128"/>
                <a:cs typeface="Arial Unicode MS" pitchFamily="34" charset="-128"/>
              </a:rPr>
              <a:t>To </a:t>
            </a:r>
            <a:r>
              <a:rPr lang="en-US" sz="2456" dirty="0" smtClean="0">
                <a:ea typeface="Arial Unicode MS" pitchFamily="34" charset="-128"/>
                <a:cs typeface="Arial Unicode MS" pitchFamily="34" charset="-128"/>
              </a:rPr>
              <a:t>work and survive the case, </a:t>
            </a:r>
            <a:r>
              <a:rPr lang="en-US" sz="2456" dirty="0">
                <a:ea typeface="Arial Unicode MS" pitchFamily="34" charset="-128"/>
                <a:cs typeface="Arial Unicode MS" pitchFamily="34" charset="-128"/>
              </a:rPr>
              <a:t>but also to live </a:t>
            </a:r>
            <a:r>
              <a:rPr lang="en-US" sz="2456" dirty="0" smtClean="0">
                <a:ea typeface="Arial Unicode MS" pitchFamily="34" charset="-128"/>
                <a:cs typeface="Arial Unicode MS" pitchFamily="34" charset="-128"/>
              </a:rPr>
              <a:t>creatively, collegially</a:t>
            </a:r>
            <a:endParaRPr lang="en-US" sz="2456" dirty="0">
              <a:ea typeface="Arial Unicode MS" pitchFamily="34" charset="-128"/>
              <a:cs typeface="Arial Unicode MS" pitchFamily="34" charset="-128"/>
            </a:endParaRPr>
          </a:p>
          <a:p>
            <a:pPr>
              <a:defRPr/>
            </a:pPr>
            <a:r>
              <a:rPr lang="en-US" sz="2456" dirty="0">
                <a:ea typeface="Arial Unicode MS" pitchFamily="34" charset="-128"/>
                <a:cs typeface="Arial Unicode MS" pitchFamily="34" charset="-128"/>
              </a:rPr>
              <a:t>To manage stress so as to enjoy a sense of vitality: in touch with both external reality and inner </a:t>
            </a:r>
            <a:r>
              <a:rPr lang="en-US" sz="2456" dirty="0" smtClean="0">
                <a:ea typeface="Arial Unicode MS" pitchFamily="34" charset="-128"/>
                <a:cs typeface="Arial Unicode MS" pitchFamily="34" charset="-128"/>
              </a:rPr>
              <a:t>life of the training experience, </a:t>
            </a:r>
            <a:r>
              <a:rPr lang="en-US" sz="2456" dirty="0">
                <a:ea typeface="Arial Unicode MS" pitchFamily="34" charset="-128"/>
                <a:cs typeface="Arial Unicode MS" pitchFamily="34" charset="-128"/>
              </a:rPr>
              <a:t>integrated</a:t>
            </a:r>
          </a:p>
          <a:p>
            <a:pPr>
              <a:defRPr/>
            </a:pPr>
            <a:r>
              <a:rPr lang="en-US" sz="2456" dirty="0">
                <a:ea typeface="Arial Unicode MS" pitchFamily="34" charset="-128"/>
                <a:cs typeface="Arial Unicode MS" pitchFamily="34" charset="-128"/>
              </a:rPr>
              <a:t>To play in the world, story, dream</a:t>
            </a:r>
          </a:p>
          <a:p>
            <a:pPr>
              <a:defRPr/>
            </a:pPr>
            <a:r>
              <a:rPr lang="en-US" sz="2456" dirty="0">
                <a:ea typeface="Arial Unicode MS" pitchFamily="34" charset="-128"/>
                <a:cs typeface="Arial Unicode MS" pitchFamily="34" charset="-128"/>
              </a:rPr>
              <a:t>To engage with patient, self and supervisor; not just comply or disengage</a:t>
            </a:r>
          </a:p>
          <a:p>
            <a:pPr>
              <a:defRPr/>
            </a:pPr>
            <a:r>
              <a:rPr lang="en-US" sz="2456" dirty="0">
                <a:ea typeface="Arial Unicode MS" pitchFamily="34" charset="-128"/>
                <a:cs typeface="Arial Unicode MS" pitchFamily="34" charset="-128"/>
              </a:rPr>
              <a:t>To </a:t>
            </a:r>
            <a:r>
              <a:rPr lang="en-US" sz="2456" i="1" dirty="0">
                <a:solidFill>
                  <a:srgbClr val="FFFF00"/>
                </a:solidFill>
                <a:ea typeface="Arial Unicode MS" pitchFamily="34" charset="-128"/>
                <a:cs typeface="Arial Unicode MS" pitchFamily="34" charset="-128"/>
              </a:rPr>
              <a:t>reflect</a:t>
            </a:r>
            <a:r>
              <a:rPr lang="en-US" sz="2456" dirty="0">
                <a:ea typeface="Arial Unicode MS" pitchFamily="34" charset="-128"/>
                <a:cs typeface="Arial Unicode MS" pitchFamily="34" charset="-128"/>
              </a:rPr>
              <a:t> and </a:t>
            </a:r>
            <a:r>
              <a:rPr lang="en-US" sz="2456" i="1" dirty="0">
                <a:solidFill>
                  <a:srgbClr val="FFFF00"/>
                </a:solidFill>
                <a:ea typeface="Arial Unicode MS" pitchFamily="34" charset="-128"/>
                <a:cs typeface="Arial Unicode MS" pitchFamily="34" charset="-128"/>
              </a:rPr>
              <a:t>integrate information </a:t>
            </a:r>
            <a:r>
              <a:rPr lang="en-US" sz="2456" dirty="0">
                <a:ea typeface="Arial Unicode MS" pitchFamily="34" charset="-128"/>
                <a:cs typeface="Arial Unicode MS" pitchFamily="34" charset="-128"/>
              </a:rPr>
              <a:t>(</a:t>
            </a:r>
            <a:r>
              <a:rPr lang="en-US" sz="2456" b="1" i="1" dirty="0">
                <a:ea typeface="Arial Unicode MS" pitchFamily="34" charset="-128"/>
                <a:cs typeface="Arial Unicode MS" pitchFamily="34" charset="-128"/>
              </a:rPr>
              <a:t>the facts and the feelings</a:t>
            </a:r>
            <a:r>
              <a:rPr lang="en-US" sz="2456" dirty="0">
                <a:ea typeface="Arial Unicode MS" pitchFamily="34" charset="-128"/>
                <a:cs typeface="Arial Unicode MS" pitchFamily="34" charset="-128"/>
              </a:rPr>
              <a:t>) and experience of self and other </a:t>
            </a:r>
            <a:r>
              <a:rPr lang="en-US" sz="2456" i="1" dirty="0">
                <a:solidFill>
                  <a:srgbClr val="FFFF00"/>
                </a:solidFill>
                <a:ea typeface="Arial Unicode MS" pitchFamily="34" charset="-128"/>
                <a:cs typeface="Arial Unicode MS" pitchFamily="34" charset="-128"/>
              </a:rPr>
              <a:t>with the support of a supervisor</a:t>
            </a:r>
          </a:p>
          <a:p>
            <a:pPr marL="0" indent="0">
              <a:buNone/>
              <a:defRPr/>
            </a:pPr>
            <a:endParaRPr lang="en-US" dirty="0">
              <a:latin typeface="Arial Unicode MS" pitchFamily="34" charset="-128"/>
              <a:ea typeface="Arial Unicode MS" pitchFamily="34" charset="-128"/>
              <a:cs typeface="Arial Unicode MS" pitchFamily="34" charset="-128"/>
            </a:endParaRPr>
          </a:p>
          <a:p>
            <a:endParaRPr lang="en-AU" dirty="0"/>
          </a:p>
        </p:txBody>
      </p:sp>
    </p:spTree>
    <p:extLst>
      <p:ext uri="{BB962C8B-B14F-4D97-AF65-F5344CB8AC3E}">
        <p14:creationId xmlns:p14="http://schemas.microsoft.com/office/powerpoint/2010/main" val="137030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KEY PRINCIPLES</a:t>
            </a:r>
            <a:endParaRPr lang="en-AU" dirty="0">
              <a:solidFill>
                <a:srgbClr val="FFFF00"/>
              </a:solidFill>
            </a:endParaRPr>
          </a:p>
        </p:txBody>
      </p:sp>
      <p:sp>
        <p:nvSpPr>
          <p:cNvPr id="3" name="Content Placeholder 2"/>
          <p:cNvSpPr>
            <a:spLocks noGrp="1"/>
          </p:cNvSpPr>
          <p:nvPr>
            <p:ph idx="1"/>
          </p:nvPr>
        </p:nvSpPr>
        <p:spPr>
          <a:xfrm>
            <a:off x="648028" y="2448380"/>
            <a:ext cx="10584222" cy="4847856"/>
          </a:xfrm>
        </p:spPr>
        <p:txBody>
          <a:bodyPr>
            <a:normAutofit fontScale="77500" lnSpcReduction="20000"/>
          </a:bodyPr>
          <a:lstStyle/>
          <a:p>
            <a:r>
              <a:rPr lang="en-AU" sz="2800" dirty="0"/>
              <a:t>CHOOSE A CASE WISELY</a:t>
            </a:r>
          </a:p>
          <a:p>
            <a:r>
              <a:rPr lang="en-AU" sz="2800" dirty="0"/>
              <a:t>Focus on one or two key themes that trainee and supervisor and patient feel are important to  patient’s problems</a:t>
            </a:r>
          </a:p>
          <a:p>
            <a:r>
              <a:rPr lang="en-AU" sz="2800" dirty="0"/>
              <a:t>Try to link important aspects of </a:t>
            </a:r>
            <a:r>
              <a:rPr lang="en-AU" sz="2800" b="1" i="1" dirty="0"/>
              <a:t>developmental experience </a:t>
            </a:r>
            <a:r>
              <a:rPr lang="en-AU" sz="2800" dirty="0"/>
              <a:t>(attachment, </a:t>
            </a:r>
            <a:r>
              <a:rPr lang="en-AU" sz="2800" dirty="0" err="1"/>
              <a:t>Eriksonian</a:t>
            </a:r>
            <a:r>
              <a:rPr lang="en-AU" sz="2800" dirty="0"/>
              <a:t>, self development, early loss/trauma/neglect, some positive experience) with presenting problems, predisposing, perpetuating and protective factors </a:t>
            </a:r>
          </a:p>
          <a:p>
            <a:r>
              <a:rPr lang="en-AU" sz="2800" dirty="0"/>
              <a:t>Remember that </a:t>
            </a:r>
            <a:r>
              <a:rPr lang="en-AU" sz="2800" dirty="0" smtClean="0"/>
              <a:t>ACEs </a:t>
            </a:r>
            <a:r>
              <a:rPr lang="en-AU" sz="2800" dirty="0"/>
              <a:t>and </a:t>
            </a:r>
            <a:r>
              <a:rPr lang="en-AU" sz="2800" dirty="0" smtClean="0"/>
              <a:t>Attachment, Loss </a:t>
            </a:r>
            <a:r>
              <a:rPr lang="en-AU" sz="2800" dirty="0"/>
              <a:t>and Trauma have strong research bases</a:t>
            </a:r>
          </a:p>
          <a:p>
            <a:r>
              <a:rPr lang="en-AU" sz="2800" dirty="0"/>
              <a:t>Understand the attachment states of mind and current attitudes to complexity and incoherent strategies: “Cannot Classify” as Ds/E and the importance of disorganization</a:t>
            </a:r>
          </a:p>
          <a:p>
            <a:r>
              <a:rPr lang="en-AU" sz="2800" dirty="0"/>
              <a:t>Identify important </a:t>
            </a:r>
            <a:r>
              <a:rPr lang="en-AU" sz="2800" b="1" i="1" dirty="0"/>
              <a:t>stressors</a:t>
            </a:r>
            <a:r>
              <a:rPr lang="en-AU" sz="2800" dirty="0"/>
              <a:t> that may have served as </a:t>
            </a:r>
            <a:r>
              <a:rPr lang="en-AU" sz="2800" b="1" i="1" dirty="0"/>
              <a:t>triggers</a:t>
            </a:r>
            <a:r>
              <a:rPr lang="en-AU" sz="2800" dirty="0"/>
              <a:t> to the problem and </a:t>
            </a:r>
            <a:r>
              <a:rPr lang="en-AU" sz="2800" b="1" u="sng" dirty="0"/>
              <a:t>broken down homeostasis</a:t>
            </a:r>
            <a:r>
              <a:rPr lang="en-AU" sz="2800" b="1" dirty="0"/>
              <a:t> or provided a challenge or stimulus for development</a:t>
            </a:r>
            <a:endParaRPr lang="en-AU" sz="2800" b="1" u="sng" dirty="0"/>
          </a:p>
          <a:p>
            <a:r>
              <a:rPr lang="en-AU" sz="2800" dirty="0"/>
              <a:t>Identify unpleasant affective (bodymind) states that may have led the patient to seek treatment: understand negative affects, the fear cascade and dissociative states.</a:t>
            </a:r>
          </a:p>
        </p:txBody>
      </p:sp>
    </p:spTree>
    <p:extLst>
      <p:ext uri="{BB962C8B-B14F-4D97-AF65-F5344CB8AC3E}">
        <p14:creationId xmlns:p14="http://schemas.microsoft.com/office/powerpoint/2010/main" val="1369499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FF00"/>
                </a:solidFill>
              </a:rPr>
              <a:t>Patterns: </a:t>
            </a:r>
            <a:r>
              <a:rPr lang="en-AU" dirty="0" err="1" smtClean="0">
                <a:solidFill>
                  <a:srgbClr val="FFFF00"/>
                </a:solidFill>
              </a:rPr>
              <a:t>eg</a:t>
            </a:r>
            <a:r>
              <a:rPr lang="en-AU" dirty="0" smtClean="0">
                <a:solidFill>
                  <a:srgbClr val="FFFF00"/>
                </a:solidFill>
              </a:rPr>
              <a:t>.</a:t>
            </a:r>
            <a:endParaRPr lang="en-AU"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AU" sz="3600" dirty="0"/>
              <a:t>The single devastating blow or coup de grace</a:t>
            </a:r>
          </a:p>
          <a:p>
            <a:r>
              <a:rPr lang="en-AU" sz="3600" dirty="0"/>
              <a:t>The straw that breaks the camel’s back</a:t>
            </a:r>
          </a:p>
          <a:p>
            <a:r>
              <a:rPr lang="en-AU" sz="3600" dirty="0"/>
              <a:t>The fragile eggshell and the triggering tap</a:t>
            </a:r>
          </a:p>
          <a:p>
            <a:r>
              <a:rPr lang="en-AU" sz="3600" dirty="0"/>
              <a:t>The earthquake</a:t>
            </a:r>
          </a:p>
          <a:p>
            <a:endParaRPr lang="en-AU" sz="3600" dirty="0"/>
          </a:p>
          <a:p>
            <a:r>
              <a:rPr lang="en-AU" sz="3600" dirty="0"/>
              <a:t>The call to growth</a:t>
            </a:r>
          </a:p>
          <a:p>
            <a:r>
              <a:rPr lang="en-AU" sz="3600" dirty="0"/>
              <a:t>Finally there’s some solid ground to build the house!</a:t>
            </a:r>
          </a:p>
          <a:p>
            <a:endParaRPr lang="en-AU" sz="3600" dirty="0"/>
          </a:p>
          <a:p>
            <a:r>
              <a:rPr lang="en-AU" sz="3600" dirty="0"/>
              <a:t>Etc.</a:t>
            </a:r>
          </a:p>
        </p:txBody>
      </p:sp>
    </p:spTree>
    <p:extLst>
      <p:ext uri="{BB962C8B-B14F-4D97-AF65-F5344CB8AC3E}">
        <p14:creationId xmlns:p14="http://schemas.microsoft.com/office/powerpoint/2010/main" val="2356949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Theme1" id="{73FA371F-130D-4B86-95FE-CEFBA1D47CA0}" vid="{7DBB82E8-F534-4D41-84FC-61D9143DCB0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3931</TotalTime>
  <Words>2607</Words>
  <Application>Microsoft Office PowerPoint</Application>
  <PresentationFormat>Custom</PresentationFormat>
  <Paragraphs>322</Paragraphs>
  <Slides>34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 Unicode MS</vt:lpstr>
      <vt:lpstr>MS PGothic</vt:lpstr>
      <vt:lpstr>Arial</vt:lpstr>
      <vt:lpstr>Calibri</vt:lpstr>
      <vt:lpstr>Calibri Light</vt:lpstr>
      <vt:lpstr>Stencil</vt:lpstr>
      <vt:lpstr>Times New Roman</vt:lpstr>
      <vt:lpstr>Wingdings</vt:lpstr>
      <vt:lpstr>Theme1</vt:lpstr>
      <vt:lpstr>Formulation in the PWC: a relational and Attachment Approach</vt:lpstr>
      <vt:lpstr>We are often dealing with Dark Matter</vt:lpstr>
      <vt:lpstr>The Orion nebula:  Joining the dots makes a picture, tells a story</vt:lpstr>
      <vt:lpstr>FORMULATION: the connecting story</vt:lpstr>
      <vt:lpstr>FORMULATION -continued</vt:lpstr>
      <vt:lpstr>The tasks of  a healthy self</vt:lpstr>
      <vt:lpstr>The tasks of a healthy PWC</vt:lpstr>
      <vt:lpstr>KEY PRINCIPLES</vt:lpstr>
      <vt:lpstr>Patterns: eg.</vt:lpstr>
      <vt:lpstr>Assessing  with an Ear/ Eye for  Attachment</vt:lpstr>
      <vt:lpstr>Attachment states of mind  (McLean, 2004, 2008,2012)</vt:lpstr>
      <vt:lpstr>The ‘breakdown’ at presentation</vt:lpstr>
      <vt:lpstr>The usual substrates -1</vt:lpstr>
      <vt:lpstr>The usual substrates -2</vt:lpstr>
      <vt:lpstr>The usual suspects</vt:lpstr>
      <vt:lpstr>Loss, Trauma, Neglect</vt:lpstr>
      <vt:lpstr>The usual symptoms</vt:lpstr>
      <vt:lpstr>dynamic/Longer Term/integrative  therapies</vt:lpstr>
      <vt:lpstr>Similarities of Psychotherapy And Supervision with early attachment</vt:lpstr>
      <vt:lpstr>Dynamic Formulation Considerations</vt:lpstr>
      <vt:lpstr> Severity/Level of Self disorder/Symptoms Orange: prepare to STOP Red: DO NOT GO THERE       </vt:lpstr>
      <vt:lpstr>Colour/affect</vt:lpstr>
      <vt:lpstr>Agency/Choice</vt:lpstr>
      <vt:lpstr>Continuity</vt:lpstr>
      <vt:lpstr>Cohesion</vt:lpstr>
      <vt:lpstr>Collaboration</vt:lpstr>
      <vt:lpstr> Severity/Level of Self disorder/Symptoms       </vt:lpstr>
      <vt:lpstr>FORMULATION: INITIAL PRESENTATION From “Starting the Long Conversation” (HETI film) </vt:lpstr>
      <vt:lpstr>FORMULATION: INITIAL PRESENTATION From “Starting the Long Conversation” (HETI film) </vt:lpstr>
      <vt:lpstr>FORMULATION: INITIAL PRESENTATION From “Starting the Long Conversation” (HETI film) </vt:lpstr>
      <vt:lpstr>FORMULATION: INITIAL PRESENTATION From “Starting the Long Conversation” (HETI film) </vt:lpstr>
      <vt:lpstr>Formulation-1- extended</vt:lpstr>
      <vt:lpstr>Basic Attachment Reading – But it will go a long way</vt:lpstr>
      <vt:lpstr>Suggested Reading For the conversational Model</vt:lpstr>
    </vt:vector>
  </TitlesOfParts>
  <Company>wsahs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Cluster B Personality Disorders  Lecture to Advanced Trainees in Psychotherapy  College of Psychiatry November 1st 2006</dc:title>
  <dc:creator>Michelle Phillips</dc:creator>
  <cp:lastModifiedBy>LM</cp:lastModifiedBy>
  <cp:revision>462</cp:revision>
  <cp:lastPrinted>2012-07-07T01:19:18Z</cp:lastPrinted>
  <dcterms:created xsi:type="dcterms:W3CDTF">2006-10-08T22:04:02Z</dcterms:created>
  <dcterms:modified xsi:type="dcterms:W3CDTF">2017-05-28T03:09:19Z</dcterms:modified>
</cp:coreProperties>
</file>